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51"/>
  </p:notesMasterIdLst>
  <p:sldIdLst>
    <p:sldId id="256" r:id="rId2"/>
    <p:sldId id="309" r:id="rId3"/>
    <p:sldId id="259" r:id="rId4"/>
    <p:sldId id="311" r:id="rId5"/>
    <p:sldId id="313" r:id="rId6"/>
    <p:sldId id="314" r:id="rId7"/>
    <p:sldId id="291" r:id="rId8"/>
    <p:sldId id="299" r:id="rId9"/>
    <p:sldId id="303" r:id="rId10"/>
    <p:sldId id="296" r:id="rId11"/>
    <p:sldId id="316" r:id="rId12"/>
    <p:sldId id="280" r:id="rId13"/>
    <p:sldId id="279" r:id="rId14"/>
    <p:sldId id="267" r:id="rId15"/>
    <p:sldId id="281" r:id="rId16"/>
    <p:sldId id="268" r:id="rId17"/>
    <p:sldId id="306" r:id="rId18"/>
    <p:sldId id="302" r:id="rId19"/>
    <p:sldId id="307" r:id="rId20"/>
    <p:sldId id="284" r:id="rId21"/>
    <p:sldId id="269" r:id="rId22"/>
    <p:sldId id="285" r:id="rId23"/>
    <p:sldId id="286" r:id="rId24"/>
    <p:sldId id="262" r:id="rId25"/>
    <p:sldId id="298" r:id="rId26"/>
    <p:sldId id="301" r:id="rId27"/>
    <p:sldId id="292" r:id="rId28"/>
    <p:sldId id="297" r:id="rId29"/>
    <p:sldId id="290" r:id="rId30"/>
    <p:sldId id="310" r:id="rId31"/>
    <p:sldId id="293" r:id="rId32"/>
    <p:sldId id="295" r:id="rId33"/>
    <p:sldId id="270" r:id="rId34"/>
    <p:sldId id="300" r:id="rId35"/>
    <p:sldId id="287" r:id="rId36"/>
    <p:sldId id="294" r:id="rId37"/>
    <p:sldId id="263" r:id="rId38"/>
    <p:sldId id="288" r:id="rId39"/>
    <p:sldId id="304" r:id="rId40"/>
    <p:sldId id="283" r:id="rId41"/>
    <p:sldId id="271" r:id="rId42"/>
    <p:sldId id="265" r:id="rId43"/>
    <p:sldId id="264" r:id="rId44"/>
    <p:sldId id="277" r:id="rId45"/>
    <p:sldId id="289" r:id="rId46"/>
    <p:sldId id="260" r:id="rId47"/>
    <p:sldId id="305" r:id="rId48"/>
    <p:sldId id="273" r:id="rId49"/>
    <p:sldId id="261" r:id="rId50"/>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horzBarState="maximized">
    <p:restoredLeft sz="15634" autoAdjust="0"/>
    <p:restoredTop sz="94660" autoAdjust="0"/>
  </p:normalViewPr>
  <p:slideViewPr>
    <p:cSldViewPr>
      <p:cViewPr>
        <p:scale>
          <a:sx n="80" d="100"/>
          <a:sy n="80" d="100"/>
        </p:scale>
        <p:origin x="-840"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1EB173-0E1D-4602-B95A-90E03CE8743D}" type="datetimeFigureOut">
              <a:rPr lang="lv-LV" smtClean="0"/>
              <a:pPr/>
              <a:t>06.01.2021</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8B71A-0F8C-4252-8581-A9D1B55072EF}" type="slidenum">
              <a:rPr lang="lv-LV" smtClean="0"/>
              <a:pPr/>
              <a:t>‹#›</a:t>
            </a:fld>
            <a:endParaRPr lang="lv-LV"/>
          </a:p>
        </p:txBody>
      </p:sp>
    </p:spTree>
    <p:extLst>
      <p:ext uri="{BB962C8B-B14F-4D97-AF65-F5344CB8AC3E}">
        <p14:creationId xmlns:p14="http://schemas.microsoft.com/office/powerpoint/2010/main" xmlns="" val="1464199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19" name="Footer Placeholder 18"/>
          <p:cNvSpPr>
            <a:spLocks noGrp="1"/>
          </p:cNvSpPr>
          <p:nvPr>
            <p:ph type="ftr" sz="quarter" idx="11"/>
          </p:nvPr>
        </p:nvSpPr>
        <p:spPr/>
        <p:txBody>
          <a:bodyPr/>
          <a:lstStyle/>
          <a:p>
            <a:endParaRPr lang="lv-LV"/>
          </a:p>
        </p:txBody>
      </p:sp>
      <p:sp>
        <p:nvSpPr>
          <p:cNvPr id="27" name="Slide Number Placeholder 26"/>
          <p:cNvSpPr>
            <a:spLocks noGrp="1"/>
          </p:cNvSpPr>
          <p:nvPr>
            <p:ph type="sldNum" sz="quarter" idx="12"/>
          </p:nvPr>
        </p:nvSpPr>
        <p:spPr/>
        <p:txBody>
          <a:bodyPr/>
          <a:lstStyle/>
          <a:p>
            <a:fld id="{3CA99D84-AB36-4AEC-A423-118A31FB7B39}" type="slidenum">
              <a:rPr lang="lv-LV" smtClean="0"/>
              <a:pPr/>
              <a:t>‹#›</a:t>
            </a:fld>
            <a:endParaRPr lang="lv-LV"/>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CA99D84-AB36-4AEC-A423-118A31FB7B39}" type="slidenum">
              <a:rPr lang="lv-LV" smtClean="0"/>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CA99D84-AB36-4AEC-A423-118A31FB7B39}" type="slidenum">
              <a:rPr lang="lv-LV" smtClean="0"/>
              <a:pPr/>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CA99D84-AB36-4AEC-A423-118A31FB7B39}" type="slidenum">
              <a:rPr lang="lv-LV" smtClean="0"/>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CA99D84-AB36-4AEC-A423-118A31FB7B39}" type="slidenum">
              <a:rPr lang="lv-LV" smtClean="0"/>
              <a:pPr/>
              <a:t>‹#›</a:t>
            </a:fld>
            <a:endParaRPr lang="lv-LV"/>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CA99D84-AB36-4AEC-A423-118A31FB7B39}" type="slidenum">
              <a:rPr lang="lv-LV" smtClean="0"/>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3CA99D84-AB36-4AEC-A423-118A31FB7B39}" type="slidenum">
              <a:rPr lang="lv-LV" smtClean="0"/>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3CA99D84-AB36-4AEC-A423-118A31FB7B39}" type="slidenum">
              <a:rPr lang="lv-LV" smtClean="0"/>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3CA99D84-AB36-4AEC-A423-118A31FB7B39}" type="slidenum">
              <a:rPr lang="lv-LV" smtClean="0"/>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CA99D84-AB36-4AEC-A423-118A31FB7B39}" type="slidenum">
              <a:rPr lang="lv-LV" smtClean="0"/>
              <a:pPr/>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D1D0EDF-AAB3-4A13-B7FB-C08DD6B3685E}" type="datetimeFigureOut">
              <a:rPr lang="lv-LV" smtClean="0"/>
              <a:pPr/>
              <a:t>06.01.2021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a:xfrm>
            <a:off x="8077200" y="6356350"/>
            <a:ext cx="609600" cy="365125"/>
          </a:xfrm>
        </p:spPr>
        <p:txBody>
          <a:bodyPr/>
          <a:lstStyle/>
          <a:p>
            <a:fld id="{3CA99D84-AB36-4AEC-A423-118A31FB7B39}" type="slidenum">
              <a:rPr lang="lv-LV" smtClean="0"/>
              <a:pPr/>
              <a:t>‹#›</a:t>
            </a:fld>
            <a:endParaRPr lang="lv-LV"/>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D1D0EDF-AAB3-4A13-B7FB-C08DD6B3685E}" type="datetimeFigureOut">
              <a:rPr lang="lv-LV" smtClean="0"/>
              <a:pPr/>
              <a:t>06.01.2021</a:t>
            </a:fld>
            <a:endParaRPr lang="lv-LV"/>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lv-LV"/>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CA99D84-AB36-4AEC-A423-118A31FB7B39}" type="slidenum">
              <a:rPr lang="lv-LV" smtClean="0"/>
              <a:pPr/>
              <a:t>‹#›</a:t>
            </a:fld>
            <a:endParaRPr lang="lv-LV"/>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eriodika.lv/periodika2-viewer/view/index-dev.html?lang=fr"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periodika.lv/periodika2-viewer/view/index-dev.html?lang=fr"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periodika.lv/periodika2-viewer/view/index-dev.html?lang=fr"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periodika.lv/periodika2-viewer/view/index-dev.html?lang=fr"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salaspils.lv/files/2008-okt2-lat.pdf"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salaspils.lv/userfiles/file/salaspils_vestis/2012/2LAT.pdf" TargetMode="External"/><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salaspils.lv/userfiles/file/salaspils_vestis/2012/2RU.pdf"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salaspils.lv/userfiles/file/salaspils_vestis/2013/06.pdf"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salaspils.lv/userfiles/file/salaspils_vestis/2013/06_RU.pdf"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salaspils.lv/userfiles/file/salaspils_vestis/2012/24.pdf"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periodika.lv/" TargetMode="External"/><Relationship Id="rId2" Type="http://schemas.openxmlformats.org/officeDocument/2006/relationships/hyperlink" Target="https://salaspils.biblioteka.lv/Alise/lv/home.aspx" TargetMode="External"/><Relationship Id="rId1" Type="http://schemas.openxmlformats.org/officeDocument/2006/relationships/slideLayout" Target="../slideLayouts/slideLayout6.xml"/><Relationship Id="rId4" Type="http://schemas.openxmlformats.org/officeDocument/2006/relationships/hyperlink" Target="http://news.lv/"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salaspils.lv/images/salaspils_vestis/SalaspilsVestis01.08.2014-2.pdf"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salaspils.lv/images/salaspils_vestis/SalaspilsVestis22.08.2014-2.pdf"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salaspils.lv/images/salaspils_vestis/2015/SalaspilsVestis_04.09.2015.pdf"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salaspils.lv/images/salaspils_vestis/2016/SalaspilsVestis_17.06._FINAL.pdf"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salaspils.lv/images/SalaspilsVestis_08.04.2017_FINAL.pdf" TargetMode="External"/><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salaspils.lv/images/SalaspilsVestis_05.01.2018_FINAL.pdf"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salaspils.lv/images/SalaspilsVestis_16.03.2018_FINAL.pdf" TargetMode="External"/><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www.salaspils.lv/images/SalaspilsVestis_19.10.2018_FINAL.pdf"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salaspils.lv/images/SalaspilsVestis_18.01.2019_final.pdf" TargetMode="External"/><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hyperlink" Target="http://www.salaspils.lv/images/Salaspils_Vestis_nr_05.2019_FINAL.pdf"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salaspils.lv/images/Salaspils_Vestis_nr_05.2019_FINAL.pdf"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salaspils.lv/images/Salaspils_Vestis_nr_08.2019_FINAL.pdf" TargetMode="External"/><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www.salaspils.lv/images/salaspils_vestis/2019/Salaspils_Vestis_nr_05.07.2019_FINAL.pdf" TargetMode="Externa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periodika.lv/periodika2-viewer/view/index-dev.html?lang=fr"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periodika.lv/periodika2-viewer/view/index-dev.html?lang=fr"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periodika.lv/periodika2-viewer/view/index-dev.html?lang=fr"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571480"/>
            <a:ext cx="7429552" cy="3429000"/>
          </a:xfrm>
        </p:spPr>
        <p:txBody>
          <a:bodyPr>
            <a:noAutofit/>
          </a:bodyPr>
          <a:lstStyle/>
          <a:p>
            <a:r>
              <a:rPr lang="lv-LV" sz="7000" dirty="0" smtClean="0">
                <a:latin typeface="+mn-lt"/>
              </a:rPr>
              <a:t>Teātra spēlēšanas </a:t>
            </a:r>
            <a:br>
              <a:rPr lang="lv-LV" sz="7000" dirty="0" smtClean="0">
                <a:latin typeface="+mn-lt"/>
              </a:rPr>
            </a:br>
            <a:r>
              <a:rPr lang="lv-LV" sz="7000" dirty="0" smtClean="0">
                <a:latin typeface="+mn-lt"/>
              </a:rPr>
              <a:t>tradīcija Salaspilī</a:t>
            </a:r>
            <a:endParaRPr lang="lv-LV" sz="7000" dirty="0">
              <a:latin typeface="+mn-lt"/>
            </a:endParaRPr>
          </a:p>
        </p:txBody>
      </p:sp>
      <p:sp>
        <p:nvSpPr>
          <p:cNvPr id="3" name="Subtitle 2"/>
          <p:cNvSpPr>
            <a:spLocks noGrp="1"/>
          </p:cNvSpPr>
          <p:nvPr>
            <p:ph type="subTitle" idx="1"/>
          </p:nvPr>
        </p:nvSpPr>
        <p:spPr>
          <a:xfrm>
            <a:off x="3786182" y="4786322"/>
            <a:ext cx="4043346" cy="900122"/>
          </a:xfrm>
        </p:spPr>
        <p:txBody>
          <a:bodyPr>
            <a:normAutofit/>
          </a:bodyPr>
          <a:lstStyle/>
          <a:p>
            <a:r>
              <a:rPr lang="lv-LV" sz="2800" dirty="0" smtClean="0"/>
              <a:t>Virtuāla izstāde</a:t>
            </a:r>
            <a:endParaRPr lang="lv-LV"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vejnieka dēls.PNG"/>
          <p:cNvPicPr>
            <a:picLocks noChangeAspect="1"/>
          </p:cNvPicPr>
          <p:nvPr/>
        </p:nvPicPr>
        <p:blipFill>
          <a:blip r:embed="rId2"/>
          <a:stretch>
            <a:fillRect/>
          </a:stretch>
        </p:blipFill>
        <p:spPr>
          <a:xfrm>
            <a:off x="1785918" y="214290"/>
            <a:ext cx="4934241" cy="6489863"/>
          </a:xfrm>
          <a:prstGeom prst="rect">
            <a:avLst/>
          </a:prstGeom>
        </p:spPr>
      </p:pic>
      <p:sp>
        <p:nvSpPr>
          <p:cNvPr id="3" name="TextBox 2"/>
          <p:cNvSpPr txBox="1"/>
          <p:nvPr/>
        </p:nvSpPr>
        <p:spPr>
          <a:xfrm>
            <a:off x="6786578" y="3571876"/>
            <a:ext cx="400110" cy="3064622"/>
          </a:xfrm>
          <a:prstGeom prst="rect">
            <a:avLst/>
          </a:prstGeom>
          <a:noFill/>
        </p:spPr>
        <p:txBody>
          <a:bodyPr vert="vert270" wrap="none" rtlCol="0">
            <a:spAutoFit/>
          </a:bodyPr>
          <a:lstStyle/>
          <a:p>
            <a:r>
              <a:rPr lang="nn-NO" sz="1400" dirty="0" smtClean="0"/>
              <a:t>Darba Balss Nr.143 (1956, 2.dec.), 3.lpp.</a:t>
            </a:r>
            <a:endParaRPr lang="lv-LV" sz="1400" dirty="0"/>
          </a:p>
        </p:txBody>
      </p:sp>
      <p:sp>
        <p:nvSpPr>
          <p:cNvPr id="4" name="TextBox 3"/>
          <p:cNvSpPr txBox="1"/>
          <p:nvPr/>
        </p:nvSpPr>
        <p:spPr>
          <a:xfrm>
            <a:off x="7215206" y="1928802"/>
            <a:ext cx="830997" cy="4691377"/>
          </a:xfrm>
          <a:prstGeom prst="rect">
            <a:avLst/>
          </a:prstGeom>
          <a:noFill/>
        </p:spPr>
        <p:txBody>
          <a:bodyPr vert="vert270" wrap="square" rtlCol="0">
            <a:spAutoFit/>
          </a:bodyPr>
          <a:lstStyle/>
          <a:p>
            <a:r>
              <a:rPr lang="lv-LV" sz="1400" dirty="0" smtClean="0">
                <a:hlinkClick r:id="rId3"/>
              </a:rPr>
              <a:t>http://www.periodika.lv/periodika2-viewer/view/index-dev.html?lang=fr#panel:pp|issue:/dabr1956n143|article:DIVL99|query:Zvejnieka%20d%C4%93ls|issueType:P</a:t>
            </a:r>
            <a:endParaRPr lang="lv-LV"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67_knRīgava.jpg"/>
          <p:cNvPicPr>
            <a:picLocks noChangeAspect="1"/>
          </p:cNvPicPr>
          <p:nvPr/>
        </p:nvPicPr>
        <p:blipFill>
          <a:blip r:embed="rId2"/>
          <a:stretch>
            <a:fillRect/>
          </a:stretch>
        </p:blipFill>
        <p:spPr>
          <a:xfrm>
            <a:off x="0" y="1954161"/>
            <a:ext cx="9144000" cy="2949677"/>
          </a:xfrm>
          <a:prstGeom prst="rect">
            <a:avLst/>
          </a:prstGeom>
        </p:spPr>
      </p:pic>
      <p:sp>
        <p:nvSpPr>
          <p:cNvPr id="4" name="TextBox 3"/>
          <p:cNvSpPr txBox="1"/>
          <p:nvPr/>
        </p:nvSpPr>
        <p:spPr>
          <a:xfrm>
            <a:off x="428596" y="5000636"/>
            <a:ext cx="6357982" cy="307777"/>
          </a:xfrm>
          <a:prstGeom prst="rect">
            <a:avLst/>
          </a:prstGeom>
          <a:noFill/>
        </p:spPr>
        <p:txBody>
          <a:bodyPr wrap="square" rtlCol="0">
            <a:spAutoFit/>
          </a:bodyPr>
          <a:lstStyle/>
          <a:p>
            <a:r>
              <a:rPr lang="lv-LV" sz="1400" b="1" dirty="0" smtClean="0"/>
              <a:t>Vanaga, L.</a:t>
            </a:r>
            <a:r>
              <a:rPr lang="lv-LV" sz="1400" dirty="0" smtClean="0"/>
              <a:t>  Salaspils novads. - Salaspils : Salaspils novada dome, 2011. </a:t>
            </a:r>
            <a:r>
              <a:rPr lang="lv-LV" sz="1400" dirty="0" smtClean="0"/>
              <a:t>– 230. </a:t>
            </a:r>
            <a:r>
              <a:rPr lang="lv-LV" sz="1400" dirty="0" smtClean="0"/>
              <a:t>lpp.</a:t>
            </a:r>
            <a:endParaRPr lang="lv-LV"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B_1977_Nr39.jpg"/>
          <p:cNvPicPr>
            <a:picLocks noChangeAspect="1"/>
          </p:cNvPicPr>
          <p:nvPr/>
        </p:nvPicPr>
        <p:blipFill>
          <a:blip r:embed="rId2" cstate="print"/>
          <a:stretch>
            <a:fillRect/>
          </a:stretch>
        </p:blipFill>
        <p:spPr>
          <a:xfrm>
            <a:off x="785786" y="85344"/>
            <a:ext cx="6982968" cy="6772656"/>
          </a:xfrm>
          <a:prstGeom prst="rect">
            <a:avLst/>
          </a:prstGeom>
        </p:spPr>
      </p:pic>
      <p:sp>
        <p:nvSpPr>
          <p:cNvPr id="3" name="TextBox 2"/>
          <p:cNvSpPr txBox="1"/>
          <p:nvPr/>
        </p:nvSpPr>
        <p:spPr>
          <a:xfrm>
            <a:off x="8143900" y="357166"/>
            <a:ext cx="830997" cy="6272799"/>
          </a:xfrm>
          <a:prstGeom prst="rect">
            <a:avLst/>
          </a:prstGeom>
          <a:noFill/>
        </p:spPr>
        <p:txBody>
          <a:bodyPr vert="vert270" wrap="square" rtlCol="0">
            <a:spAutoFit/>
          </a:bodyPr>
          <a:lstStyle/>
          <a:p>
            <a:r>
              <a:rPr lang="lv-LV" sz="1400" dirty="0" smtClean="0">
                <a:hlinkClick r:id="rId3"/>
              </a:rPr>
              <a:t>http://periodika.lv/periodika2-viewer/view/index-dev.html?lang=fr#panel:pa|issue:/dabr1977n039|article:DIVL132|issueType:P</a:t>
            </a:r>
            <a:endParaRPr lang="lv-LV" sz="1400" dirty="0" smtClean="0"/>
          </a:p>
          <a:p>
            <a:endParaRPr lang="lv-LV" sz="1400" dirty="0"/>
          </a:p>
        </p:txBody>
      </p:sp>
      <p:sp>
        <p:nvSpPr>
          <p:cNvPr id="4" name="TextBox 3"/>
          <p:cNvSpPr txBox="1"/>
          <p:nvPr/>
        </p:nvSpPr>
        <p:spPr>
          <a:xfrm>
            <a:off x="7786710" y="3714752"/>
            <a:ext cx="400110" cy="2921569"/>
          </a:xfrm>
          <a:prstGeom prst="rect">
            <a:avLst/>
          </a:prstGeom>
          <a:noFill/>
        </p:spPr>
        <p:txBody>
          <a:bodyPr vert="vert270" wrap="none" rtlCol="0">
            <a:spAutoFit/>
          </a:bodyPr>
          <a:lstStyle/>
          <a:p>
            <a:r>
              <a:rPr lang="lv-LV" sz="1400" dirty="0" smtClean="0"/>
              <a:t>Darba Balss (Rīgas rajons) 1977.03.31 </a:t>
            </a:r>
            <a:endParaRPr lang="lv-LV"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B_1985_marts.jpg"/>
          <p:cNvPicPr>
            <a:picLocks noChangeAspect="1"/>
          </p:cNvPicPr>
          <p:nvPr/>
        </p:nvPicPr>
        <p:blipFill>
          <a:blip r:embed="rId2" cstate="print"/>
          <a:stretch>
            <a:fillRect/>
          </a:stretch>
        </p:blipFill>
        <p:spPr>
          <a:xfrm>
            <a:off x="0" y="0"/>
            <a:ext cx="9110472" cy="5833872"/>
          </a:xfrm>
          <a:prstGeom prst="rect">
            <a:avLst/>
          </a:prstGeom>
        </p:spPr>
      </p:pic>
      <p:sp>
        <p:nvSpPr>
          <p:cNvPr id="3" name="TextBox 2"/>
          <p:cNvSpPr txBox="1"/>
          <p:nvPr/>
        </p:nvSpPr>
        <p:spPr>
          <a:xfrm>
            <a:off x="214282" y="5715016"/>
            <a:ext cx="4286280" cy="307777"/>
          </a:xfrm>
          <a:prstGeom prst="rect">
            <a:avLst/>
          </a:prstGeom>
          <a:noFill/>
        </p:spPr>
        <p:txBody>
          <a:bodyPr wrap="square" rtlCol="0">
            <a:spAutoFit/>
          </a:bodyPr>
          <a:lstStyle/>
          <a:p>
            <a:r>
              <a:rPr lang="lv-LV" sz="1400" dirty="0" smtClean="0">
                <a:cs typeface="Times New Roman" pitchFamily="18" charset="0"/>
              </a:rPr>
              <a:t>Darba Balss (Rīgas rajons) 1985.03.23</a:t>
            </a:r>
            <a:endParaRPr lang="lv-LV" sz="1400" dirty="0">
              <a:cs typeface="Times New Roman" pitchFamily="18" charset="0"/>
            </a:endParaRPr>
          </a:p>
        </p:txBody>
      </p:sp>
      <p:sp>
        <p:nvSpPr>
          <p:cNvPr id="4" name="TextBox 3"/>
          <p:cNvSpPr txBox="1"/>
          <p:nvPr/>
        </p:nvSpPr>
        <p:spPr>
          <a:xfrm>
            <a:off x="0" y="6000768"/>
            <a:ext cx="8858312" cy="923330"/>
          </a:xfrm>
          <a:prstGeom prst="rect">
            <a:avLst/>
          </a:prstGeom>
          <a:noFill/>
        </p:spPr>
        <p:txBody>
          <a:bodyPr wrap="square" rtlCol="0">
            <a:spAutoFit/>
          </a:bodyPr>
          <a:lstStyle/>
          <a:p>
            <a:r>
              <a:rPr lang="lv-LV" sz="1400" dirty="0" smtClean="0">
                <a:hlinkClick r:id="rId3"/>
              </a:rPr>
              <a:t>http://periodika.lv/periodika2-viewer/view/index-dev.html?lang=fr#panel:pa|issue:/dabr1985n036|article:DIVL153|query:V%C4%93l%20vienas%20aizraut%C4%ABbas%20sp%C4%93ks|issueType:P</a:t>
            </a:r>
            <a:endParaRPr lang="lv-LV" sz="1400" dirty="0" smtClean="0"/>
          </a:p>
          <a:p>
            <a:endParaRPr lang="lv-LV"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ziitkarte_foto.PNG"/>
          <p:cNvPicPr>
            <a:picLocks noChangeAspect="1"/>
          </p:cNvPicPr>
          <p:nvPr/>
        </p:nvPicPr>
        <p:blipFill>
          <a:blip r:embed="rId2"/>
          <a:srcRect l="2607" t="3732" r="2251" b="4834"/>
          <a:stretch>
            <a:fillRect/>
          </a:stretch>
        </p:blipFill>
        <p:spPr>
          <a:xfrm>
            <a:off x="1571604" y="1000108"/>
            <a:ext cx="5715040" cy="3836123"/>
          </a:xfrm>
          <a:prstGeom prst="rect">
            <a:avLst/>
          </a:prstGeom>
        </p:spPr>
      </p:pic>
      <p:pic>
        <p:nvPicPr>
          <p:cNvPr id="4" name="Picture 3" descr="ViziitkarteTeksts.PNG"/>
          <p:cNvPicPr>
            <a:picLocks noChangeAspect="1"/>
          </p:cNvPicPr>
          <p:nvPr/>
        </p:nvPicPr>
        <p:blipFill>
          <a:blip r:embed="rId3"/>
          <a:srcRect r="1933"/>
          <a:stretch>
            <a:fillRect/>
          </a:stretch>
        </p:blipFill>
        <p:spPr>
          <a:xfrm>
            <a:off x="214282" y="4857760"/>
            <a:ext cx="8715404" cy="819695"/>
          </a:xfrm>
          <a:prstGeom prst="rect">
            <a:avLst/>
          </a:prstGeom>
        </p:spPr>
      </p:pic>
      <p:sp>
        <p:nvSpPr>
          <p:cNvPr id="5" name="TextBox 4"/>
          <p:cNvSpPr txBox="1"/>
          <p:nvPr/>
        </p:nvSpPr>
        <p:spPr>
          <a:xfrm>
            <a:off x="214282" y="5643578"/>
            <a:ext cx="8391400" cy="307777"/>
          </a:xfrm>
          <a:prstGeom prst="rect">
            <a:avLst/>
          </a:prstGeom>
          <a:noFill/>
        </p:spPr>
        <p:txBody>
          <a:bodyPr wrap="none" rtlCol="0">
            <a:spAutoFit/>
          </a:bodyPr>
          <a:lstStyle/>
          <a:p>
            <a:r>
              <a:rPr lang="lv-LV" sz="1400" dirty="0" smtClean="0"/>
              <a:t>XI Latvijas amatierteātru salidojums. - Jēkabpils : Valsts aģentūra ''Tautas mākslas centrs'', 2006. - [33]. lpp.</a:t>
            </a:r>
            <a:endParaRPr lang="lv-LV"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tvijaAmerika_2002_dec1.PNG"/>
          <p:cNvPicPr>
            <a:picLocks noChangeAspect="1"/>
          </p:cNvPicPr>
          <p:nvPr/>
        </p:nvPicPr>
        <p:blipFill>
          <a:blip r:embed="rId2"/>
          <a:stretch>
            <a:fillRect/>
          </a:stretch>
        </p:blipFill>
        <p:spPr>
          <a:xfrm>
            <a:off x="2143108" y="0"/>
            <a:ext cx="2911850" cy="6858000"/>
          </a:xfrm>
          <a:prstGeom prst="rect">
            <a:avLst/>
          </a:prstGeom>
        </p:spPr>
      </p:pic>
      <p:sp>
        <p:nvSpPr>
          <p:cNvPr id="4" name="TextBox 3"/>
          <p:cNvSpPr txBox="1"/>
          <p:nvPr/>
        </p:nvSpPr>
        <p:spPr>
          <a:xfrm>
            <a:off x="5000628" y="4335645"/>
            <a:ext cx="400110" cy="2522355"/>
          </a:xfrm>
          <a:prstGeom prst="rect">
            <a:avLst/>
          </a:prstGeom>
          <a:noFill/>
        </p:spPr>
        <p:txBody>
          <a:bodyPr vert="vert270" wrap="square" rtlCol="0">
            <a:spAutoFit/>
          </a:bodyPr>
          <a:lstStyle/>
          <a:p>
            <a:r>
              <a:rPr lang="lv-LV" sz="1400" dirty="0" smtClean="0"/>
              <a:t>Latvija Amerikā 2002.12.21</a:t>
            </a:r>
            <a:endParaRPr lang="lv-LV" sz="1400" dirty="0"/>
          </a:p>
        </p:txBody>
      </p:sp>
      <p:sp>
        <p:nvSpPr>
          <p:cNvPr id="7" name="TextBox 6"/>
          <p:cNvSpPr txBox="1"/>
          <p:nvPr/>
        </p:nvSpPr>
        <p:spPr>
          <a:xfrm>
            <a:off x="5357819" y="142853"/>
            <a:ext cx="830997" cy="6715148"/>
          </a:xfrm>
          <a:prstGeom prst="rect">
            <a:avLst/>
          </a:prstGeom>
          <a:noFill/>
        </p:spPr>
        <p:txBody>
          <a:bodyPr vert="vert270" wrap="square" rtlCol="0">
            <a:spAutoFit/>
          </a:bodyPr>
          <a:lstStyle/>
          <a:p>
            <a:r>
              <a:rPr lang="lv-LV" sz="1400" dirty="0" smtClean="0">
                <a:hlinkClick r:id="rId3"/>
              </a:rPr>
              <a:t>http://periodika.lv/periodika2-viewer/view/index-dev.html?lang=fr#panel:pa|issue:/p_001_xlam2002n50-51|article:DIVL492|issueType:P</a:t>
            </a:r>
            <a:endParaRPr lang="lv-LV" sz="1400" dirty="0" smtClean="0"/>
          </a:p>
          <a:p>
            <a:endParaRPr lang="lv-LV"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biirija.PNG"/>
          <p:cNvPicPr>
            <a:picLocks noChangeAspect="1"/>
          </p:cNvPicPr>
          <p:nvPr/>
        </p:nvPicPr>
        <p:blipFill>
          <a:blip r:embed="rId2"/>
          <a:stretch>
            <a:fillRect/>
          </a:stretch>
        </p:blipFill>
        <p:spPr>
          <a:xfrm>
            <a:off x="899340" y="0"/>
            <a:ext cx="7265773" cy="6858000"/>
          </a:xfrm>
          <a:prstGeom prst="rect">
            <a:avLst/>
          </a:prstGeom>
        </p:spPr>
      </p:pic>
      <p:sp>
        <p:nvSpPr>
          <p:cNvPr id="4" name="TextBox 3"/>
          <p:cNvSpPr txBox="1"/>
          <p:nvPr/>
        </p:nvSpPr>
        <p:spPr>
          <a:xfrm rot="16200000">
            <a:off x="4941014" y="3394093"/>
            <a:ext cx="6238754" cy="307777"/>
          </a:xfrm>
          <a:prstGeom prst="rect">
            <a:avLst/>
          </a:prstGeom>
          <a:noFill/>
        </p:spPr>
        <p:txBody>
          <a:bodyPr wrap="square" rtlCol="0">
            <a:spAutoFit/>
          </a:bodyPr>
          <a:lstStyle/>
          <a:p>
            <a:r>
              <a:rPr lang="lv-LV" sz="1400" dirty="0" smtClean="0"/>
              <a:t>Rīgas Apriņķa Avīze. - Nr.37 (2004, 30.marts), 6.lpp.</a:t>
            </a:r>
            <a:endParaRPr lang="lv-LV" sz="11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Skujenieka rauši2.PNG"/>
          <p:cNvPicPr>
            <a:picLocks noChangeAspect="1"/>
          </p:cNvPicPr>
          <p:nvPr/>
        </p:nvPicPr>
        <p:blipFill>
          <a:blip r:embed="rId2"/>
          <a:stretch>
            <a:fillRect/>
          </a:stretch>
        </p:blipFill>
        <p:spPr>
          <a:xfrm>
            <a:off x="2550277" y="0"/>
            <a:ext cx="4043445" cy="6858000"/>
          </a:xfrm>
          <a:prstGeom prst="rect">
            <a:avLst/>
          </a:prstGeom>
        </p:spPr>
      </p:pic>
      <p:sp>
        <p:nvSpPr>
          <p:cNvPr id="40962" name="Rectangle 2"/>
          <p:cNvSpPr>
            <a:spLocks noChangeArrowheads="1"/>
          </p:cNvSpPr>
          <p:nvPr/>
        </p:nvSpPr>
        <p:spPr bwMode="auto">
          <a:xfrm>
            <a:off x="6572264" y="2571744"/>
            <a:ext cx="400110" cy="4068806"/>
          </a:xfrm>
          <a:prstGeom prst="rect">
            <a:avLst/>
          </a:prstGeom>
          <a:noFill/>
          <a:ln w="9525">
            <a:noFill/>
            <a:miter lim="800000"/>
            <a:headEnd/>
            <a:tailEnd/>
          </a:ln>
          <a:effectLst/>
        </p:spPr>
        <p:txBody>
          <a:bodyPr vert="vert270"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v-LV" sz="1400" b="0" i="0" u="none" strike="noStrike" cap="none" normalizeH="0" baseline="0" dirty="0" smtClean="0">
                <a:ln>
                  <a:noFill/>
                </a:ln>
                <a:solidFill>
                  <a:schemeClr val="tx1"/>
                </a:solidFill>
                <a:effectLst/>
                <a:ea typeface="Calibri" pitchFamily="34" charset="0"/>
                <a:cs typeface="Times New Roman" pitchFamily="18" charset="0"/>
              </a:rPr>
              <a:t>Rīgas Apriņķa Avīze. - Nr.108 (2004, 28.sept.), 3.lpp.</a:t>
            </a:r>
            <a:endParaRPr kumimoji="0" lang="lv-LV" sz="14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ātra mūzas_redigets.jpg"/>
          <p:cNvPicPr>
            <a:picLocks noChangeAspect="1"/>
          </p:cNvPicPr>
          <p:nvPr/>
        </p:nvPicPr>
        <p:blipFill>
          <a:blip r:embed="rId2" cstate="print"/>
          <a:stretch>
            <a:fillRect/>
          </a:stretch>
        </p:blipFill>
        <p:spPr>
          <a:xfrm>
            <a:off x="3606523" y="0"/>
            <a:ext cx="1930954" cy="6858000"/>
          </a:xfrm>
          <a:prstGeom prst="rect">
            <a:avLst/>
          </a:prstGeom>
        </p:spPr>
      </p:pic>
      <p:sp>
        <p:nvSpPr>
          <p:cNvPr id="3" name="TextBox 2"/>
          <p:cNvSpPr txBox="1"/>
          <p:nvPr/>
        </p:nvSpPr>
        <p:spPr>
          <a:xfrm>
            <a:off x="5429256" y="6215082"/>
            <a:ext cx="3551742" cy="307777"/>
          </a:xfrm>
          <a:prstGeom prst="rect">
            <a:avLst/>
          </a:prstGeom>
          <a:noFill/>
        </p:spPr>
        <p:txBody>
          <a:bodyPr wrap="none" rtlCol="0">
            <a:spAutoFit/>
          </a:bodyPr>
          <a:lstStyle/>
          <a:p>
            <a:r>
              <a:rPr lang="lv-LV" sz="1400" dirty="0" smtClean="0"/>
              <a:t>Rīgas Apriņķa Avīze (2004, 14.dec.), 10.lpp.</a:t>
            </a:r>
            <a:endParaRPr lang="lv-LV"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Skujenieka gandrīz.PNG"/>
          <p:cNvPicPr>
            <a:picLocks noChangeAspect="1"/>
          </p:cNvPicPr>
          <p:nvPr/>
        </p:nvPicPr>
        <p:blipFill>
          <a:blip r:embed="rId2"/>
          <a:stretch>
            <a:fillRect/>
          </a:stretch>
        </p:blipFill>
        <p:spPr>
          <a:xfrm>
            <a:off x="1000100" y="0"/>
            <a:ext cx="7000924" cy="6293639"/>
          </a:xfrm>
          <a:prstGeom prst="rect">
            <a:avLst/>
          </a:prstGeom>
        </p:spPr>
      </p:pic>
      <p:sp>
        <p:nvSpPr>
          <p:cNvPr id="3" name="TextBox 2"/>
          <p:cNvSpPr txBox="1"/>
          <p:nvPr/>
        </p:nvSpPr>
        <p:spPr>
          <a:xfrm>
            <a:off x="857224" y="6357958"/>
            <a:ext cx="5355312" cy="307777"/>
          </a:xfrm>
          <a:prstGeom prst="rect">
            <a:avLst/>
          </a:prstGeom>
          <a:noFill/>
        </p:spPr>
        <p:txBody>
          <a:bodyPr vert="horz" wrap="square" rtlCol="0">
            <a:spAutoFit/>
          </a:bodyPr>
          <a:lstStyle/>
          <a:p>
            <a:r>
              <a:rPr lang="lv-LV" sz="1400" dirty="0" smtClean="0"/>
              <a:t>Rīgas Apriņķa Avīze. - Nr.110 (2005, 27.sept.), 2.lpp.</a:t>
            </a:r>
            <a:endParaRPr lang="lv-LV"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000108"/>
            <a:ext cx="8686800" cy="5214974"/>
          </a:xfrm>
        </p:spPr>
        <p:txBody>
          <a:bodyPr>
            <a:normAutofit fontScale="55000" lnSpcReduction="20000"/>
          </a:bodyPr>
          <a:lstStyle/>
          <a:p>
            <a:pPr>
              <a:lnSpc>
                <a:spcPct val="120000"/>
              </a:lnSpc>
              <a:buNone/>
            </a:pPr>
            <a:r>
              <a:rPr lang="lv-LV" dirty="0" smtClean="0">
                <a:solidFill>
                  <a:schemeClr val="tx2"/>
                </a:solidFill>
              </a:rPr>
              <a:t>		</a:t>
            </a:r>
            <a:r>
              <a:rPr lang="lv-LV" sz="2900" dirty="0" smtClean="0">
                <a:solidFill>
                  <a:schemeClr val="tx2"/>
                </a:solidFill>
              </a:rPr>
              <a:t>Teātra izrādīšanai un spēlēšanai Salaspils teritorijā ir dziļas un senas saknes. „Novada iedzīvotāju ciešā saistība ar Daugavas tirdzniecības ceļu un Rīgas pilsētu ietekmē arī viņu sadzīvi un kultūru.” /Vanaga, L. Salaspils novads.- 2011. – 89.lpp./ Teātra tradīcija iestiepjas 18.gadsimtā, kad ar teātra mecenāta barona Otto Hermaņa fon Fītinghofa-Šēla gādību Doles muižas parkā tiek ierīkots dārza teātris. „Kā aizrautīgs teātra mākslas cienītājs viņš par saviem līdzekļiem izveido un uztur pirmo pastāvīgo teātra trupu Rīgā, t.s. Muses biedrībā, kur Rīgas augstākā sabiedrība pavada brīvo laiku. Doles parkā O. H. fon Fītinghofs pēc Veimāras dārza teātra parauga liek ierīkot brīvdabas skatuvi un liepu stādījumus skatuves kulisēm. Arī vēlāk, vairs nebūdams muižas saimnieks, viņš kopā ar Rīgas aktieriem Dolē rīko vasaras viesizrādes.” /Vanaga, L. Salaspils novads.- 2011. – 82.lpp./</a:t>
            </a:r>
          </a:p>
          <a:p>
            <a:pPr>
              <a:lnSpc>
                <a:spcPct val="120000"/>
              </a:lnSpc>
              <a:buNone/>
            </a:pPr>
            <a:r>
              <a:rPr lang="lv-LV" sz="2900" dirty="0" smtClean="0">
                <a:solidFill>
                  <a:schemeClr val="tx2"/>
                </a:solidFill>
              </a:rPr>
              <a:t> 		Vēlāk teātra spēlēšana raksturīga jaundibinātu biedrību paspārnē. Tā 19.gs. 90.gadu sākumā Salaspilī nodibināta Sātības (pretalkohola) biedrība „Labais prāts”, kas rīko un izrāda arī teātra izrādes. </a:t>
            </a:r>
          </a:p>
          <a:p>
            <a:pPr>
              <a:lnSpc>
                <a:spcPct val="120000"/>
              </a:lnSpc>
              <a:buNone/>
            </a:pPr>
            <a:r>
              <a:rPr lang="lv-LV" sz="2900" dirty="0" smtClean="0">
                <a:solidFill>
                  <a:schemeClr val="tx2"/>
                </a:solidFill>
              </a:rPr>
              <a:t>		Padomju varas laikā mākslinieciskā pašdarbība ir spilgts politiskās audzināšanas „instruments” un neatņemama sadzīves sastāvdaļa. 1952.gada 20.jūlija laikrakstā „Darba balss” varam lasīt: „Mūsu republikā šodien nav ciema, nav kolchoza, kurā nedarbotos mākslinieciskās pašdarbības kolektīvi”. Notiek dramatisko kolektīvu skates – tiek rādīti iestudējumi un savā starpā notiek sacensība. Tāpat dramatizējumi tiek rādīti brīvdabā Daugavas krastā. </a:t>
            </a:r>
            <a:endParaRPr lang="lv-LV" sz="29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uksim to par.PNG"/>
          <p:cNvPicPr>
            <a:picLocks noChangeAspect="1"/>
          </p:cNvPicPr>
          <p:nvPr/>
        </p:nvPicPr>
        <p:blipFill>
          <a:blip r:embed="rId2"/>
          <a:stretch>
            <a:fillRect/>
          </a:stretch>
        </p:blipFill>
        <p:spPr>
          <a:xfrm>
            <a:off x="2000232" y="132531"/>
            <a:ext cx="5643602" cy="6458931"/>
          </a:xfrm>
          <a:prstGeom prst="rect">
            <a:avLst/>
          </a:prstGeom>
        </p:spPr>
      </p:pic>
      <p:sp>
        <p:nvSpPr>
          <p:cNvPr id="3" name="TextBox 2"/>
          <p:cNvSpPr txBox="1"/>
          <p:nvPr/>
        </p:nvSpPr>
        <p:spPr>
          <a:xfrm>
            <a:off x="7572396" y="2500306"/>
            <a:ext cx="400110" cy="4001480"/>
          </a:xfrm>
          <a:prstGeom prst="rect">
            <a:avLst/>
          </a:prstGeom>
          <a:noFill/>
        </p:spPr>
        <p:txBody>
          <a:bodyPr vert="vert270" wrap="none" rtlCol="0">
            <a:spAutoFit/>
          </a:bodyPr>
          <a:lstStyle/>
          <a:p>
            <a:r>
              <a:rPr lang="lv-LV" sz="1400" dirty="0" smtClean="0"/>
              <a:t>Rīgas Apriņķa Avīze. - Nr.64 (2006, 6.jūnijs), 8.lpp.</a:t>
            </a:r>
            <a:endParaRPr lang="lv-LV"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28604"/>
            <a:ext cx="8229600" cy="511156"/>
          </a:xfrm>
        </p:spPr>
        <p:txBody>
          <a:bodyPr>
            <a:noAutofit/>
          </a:bodyPr>
          <a:lstStyle/>
          <a:p>
            <a:pPr algn="ctr"/>
            <a:r>
              <a:rPr lang="lv-LV" sz="3600" dirty="0" smtClean="0">
                <a:latin typeface="+mn-lt"/>
              </a:rPr>
              <a:t>Uzvedumā “Sauksim to par mīlestību”</a:t>
            </a:r>
            <a:endParaRPr lang="lv-LV" sz="3600" dirty="0">
              <a:latin typeface="+mn-lt"/>
            </a:endParaRPr>
          </a:p>
        </p:txBody>
      </p:sp>
      <p:pic>
        <p:nvPicPr>
          <p:cNvPr id="3" name="Picture 2" descr="No izraades Sauksim to.PNG"/>
          <p:cNvPicPr>
            <a:picLocks noChangeAspect="1"/>
          </p:cNvPicPr>
          <p:nvPr/>
        </p:nvPicPr>
        <p:blipFill>
          <a:blip r:embed="rId2"/>
          <a:stretch>
            <a:fillRect/>
          </a:stretch>
        </p:blipFill>
        <p:spPr>
          <a:xfrm>
            <a:off x="2428860" y="886264"/>
            <a:ext cx="4286280" cy="5783766"/>
          </a:xfrm>
          <a:prstGeom prst="rect">
            <a:avLst/>
          </a:prstGeom>
        </p:spPr>
      </p:pic>
      <p:sp>
        <p:nvSpPr>
          <p:cNvPr id="4" name="TextBox 3"/>
          <p:cNvSpPr txBox="1"/>
          <p:nvPr/>
        </p:nvSpPr>
        <p:spPr>
          <a:xfrm rot="16200000">
            <a:off x="4797327" y="4203806"/>
            <a:ext cx="4143404" cy="307777"/>
          </a:xfrm>
          <a:prstGeom prst="rect">
            <a:avLst/>
          </a:prstGeom>
          <a:noFill/>
        </p:spPr>
        <p:txBody>
          <a:bodyPr wrap="square" rtlCol="0">
            <a:spAutoFit/>
          </a:bodyPr>
          <a:lstStyle/>
          <a:p>
            <a:pPr lvl="0"/>
            <a:r>
              <a:rPr lang="lv-LV" sz="1400" dirty="0" smtClean="0"/>
              <a:t>Rīgas Apriņķa Avīze. - Nr.64 (2006, 6.jūnijs), 8.lpp.</a:t>
            </a:r>
            <a:endParaRPr lang="lv-LV" sz="11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opaa.PNG"/>
          <p:cNvPicPr>
            <a:picLocks noChangeAspect="1"/>
          </p:cNvPicPr>
          <p:nvPr/>
        </p:nvPicPr>
        <p:blipFill>
          <a:blip r:embed="rId2"/>
          <a:srcRect l="4304" r="3161" b="1838"/>
          <a:stretch>
            <a:fillRect/>
          </a:stretch>
        </p:blipFill>
        <p:spPr>
          <a:xfrm>
            <a:off x="2786050" y="0"/>
            <a:ext cx="3143272" cy="6871314"/>
          </a:xfrm>
          <a:prstGeom prst="rect">
            <a:avLst/>
          </a:prstGeom>
        </p:spPr>
      </p:pic>
      <p:sp>
        <p:nvSpPr>
          <p:cNvPr id="3" name="TextBox 2"/>
          <p:cNvSpPr txBox="1"/>
          <p:nvPr/>
        </p:nvSpPr>
        <p:spPr>
          <a:xfrm>
            <a:off x="5857884" y="2786058"/>
            <a:ext cx="400110" cy="3896516"/>
          </a:xfrm>
          <a:prstGeom prst="rect">
            <a:avLst/>
          </a:prstGeom>
          <a:noFill/>
        </p:spPr>
        <p:txBody>
          <a:bodyPr vert="vert270" wrap="none" rtlCol="0">
            <a:spAutoFit/>
          </a:bodyPr>
          <a:lstStyle/>
          <a:p>
            <a:r>
              <a:rPr lang="lv-LV" sz="1400" dirty="0" smtClean="0"/>
              <a:t>Rīgas Apriņķa Avīze. - Nr.131 (2006, 11.nov.), 5.lpp.</a:t>
            </a:r>
            <a:endParaRPr lang="lv-LV"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V_2008_Nr20.PNG"/>
          <p:cNvPicPr>
            <a:picLocks noChangeAspect="1"/>
          </p:cNvPicPr>
          <p:nvPr/>
        </p:nvPicPr>
        <p:blipFill>
          <a:blip r:embed="rId2"/>
          <a:stretch>
            <a:fillRect/>
          </a:stretch>
        </p:blipFill>
        <p:spPr>
          <a:xfrm>
            <a:off x="1304468" y="151942"/>
            <a:ext cx="6535063" cy="6554115"/>
          </a:xfrm>
          <a:prstGeom prst="rect">
            <a:avLst/>
          </a:prstGeom>
        </p:spPr>
      </p:pic>
      <p:sp>
        <p:nvSpPr>
          <p:cNvPr id="3" name="TextBox 2"/>
          <p:cNvSpPr txBox="1"/>
          <p:nvPr/>
        </p:nvSpPr>
        <p:spPr>
          <a:xfrm>
            <a:off x="7786710" y="3071810"/>
            <a:ext cx="400110" cy="3510128"/>
          </a:xfrm>
          <a:prstGeom prst="rect">
            <a:avLst/>
          </a:prstGeom>
          <a:noFill/>
        </p:spPr>
        <p:txBody>
          <a:bodyPr vert="vert270" wrap="none" rtlCol="0">
            <a:spAutoFit/>
          </a:bodyPr>
          <a:lstStyle/>
          <a:p>
            <a:r>
              <a:rPr lang="lv-LV" sz="1400" dirty="0" smtClean="0"/>
              <a:t>Salaspils Vēstis. - Nr.20 (2008, 17.okt.), 5.lpp.</a:t>
            </a:r>
            <a:endParaRPr lang="lv-LV" sz="1400" dirty="0"/>
          </a:p>
        </p:txBody>
      </p:sp>
      <p:sp>
        <p:nvSpPr>
          <p:cNvPr id="4" name="TextBox 3"/>
          <p:cNvSpPr txBox="1"/>
          <p:nvPr/>
        </p:nvSpPr>
        <p:spPr>
          <a:xfrm>
            <a:off x="8143900" y="2928934"/>
            <a:ext cx="400110" cy="3682803"/>
          </a:xfrm>
          <a:prstGeom prst="rect">
            <a:avLst/>
          </a:prstGeom>
          <a:noFill/>
        </p:spPr>
        <p:txBody>
          <a:bodyPr vert="vert270" wrap="none" rtlCol="0">
            <a:spAutoFit/>
          </a:bodyPr>
          <a:lstStyle/>
          <a:p>
            <a:r>
              <a:rPr lang="lv-LV" sz="1400" dirty="0" smtClean="0">
                <a:hlinkClick r:id="rId3"/>
              </a:rPr>
              <a:t>http://www.salaspils.lv/files/2008-okt2-lat.pdf</a:t>
            </a:r>
            <a:endParaRPr lang="lv-LV"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imanei_radoshie30_2012.JPG"/>
          <p:cNvPicPr>
            <a:picLocks noChangeAspect="1"/>
          </p:cNvPicPr>
          <p:nvPr/>
        </p:nvPicPr>
        <p:blipFill>
          <a:blip r:embed="rId2"/>
          <a:srcRect l="2305" t="10557" r="13036"/>
          <a:stretch>
            <a:fillRect/>
          </a:stretch>
        </p:blipFill>
        <p:spPr>
          <a:xfrm>
            <a:off x="1071538" y="142852"/>
            <a:ext cx="6420242" cy="6502668"/>
          </a:xfrm>
          <a:prstGeom prst="rect">
            <a:avLst/>
          </a:prstGeom>
        </p:spPr>
      </p:pic>
      <p:sp>
        <p:nvSpPr>
          <p:cNvPr id="5" name="TextBox 4"/>
          <p:cNvSpPr txBox="1"/>
          <p:nvPr/>
        </p:nvSpPr>
        <p:spPr>
          <a:xfrm rot="16200000">
            <a:off x="5317740" y="4310946"/>
            <a:ext cx="4357686" cy="307777"/>
          </a:xfrm>
          <a:prstGeom prst="rect">
            <a:avLst/>
          </a:prstGeom>
          <a:noFill/>
        </p:spPr>
        <p:txBody>
          <a:bodyPr wrap="square" rtlCol="0">
            <a:spAutoFit/>
          </a:bodyPr>
          <a:lstStyle/>
          <a:p>
            <a:r>
              <a:rPr lang="lv-LV" sz="1400" dirty="0" smtClean="0"/>
              <a:t>Salaspils Vēstis. - Nr.2 (2012, 20.janv.), 6.lpp.</a:t>
            </a:r>
            <a:endParaRPr lang="lv-LV" sz="1200" dirty="0"/>
          </a:p>
        </p:txBody>
      </p:sp>
      <p:sp>
        <p:nvSpPr>
          <p:cNvPr id="4" name="TextBox 3"/>
          <p:cNvSpPr txBox="1"/>
          <p:nvPr/>
        </p:nvSpPr>
        <p:spPr>
          <a:xfrm>
            <a:off x="7643834" y="1357298"/>
            <a:ext cx="400110" cy="5312095"/>
          </a:xfrm>
          <a:prstGeom prst="rect">
            <a:avLst/>
          </a:prstGeom>
          <a:noFill/>
        </p:spPr>
        <p:txBody>
          <a:bodyPr vert="vert270" wrap="none" rtlCol="0">
            <a:spAutoFit/>
          </a:bodyPr>
          <a:lstStyle/>
          <a:p>
            <a:r>
              <a:rPr lang="lv-LV" sz="1400" dirty="0" smtClean="0">
                <a:hlinkClick r:id="rId3"/>
              </a:rPr>
              <a:t>http://www.salaspils.lv/userfiles/file/salaspils_vestis/2012/2LAT.pdf</a:t>
            </a:r>
            <a:endParaRPr lang="lv-LV"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zisorei 30_kr.val.PNG"/>
          <p:cNvPicPr>
            <a:picLocks noChangeAspect="1"/>
          </p:cNvPicPr>
          <p:nvPr/>
        </p:nvPicPr>
        <p:blipFill>
          <a:blip r:embed="rId2"/>
          <a:stretch>
            <a:fillRect/>
          </a:stretch>
        </p:blipFill>
        <p:spPr>
          <a:xfrm>
            <a:off x="928662" y="428604"/>
            <a:ext cx="7143800" cy="6220795"/>
          </a:xfrm>
          <a:prstGeom prst="rect">
            <a:avLst/>
          </a:prstGeom>
        </p:spPr>
      </p:pic>
      <p:sp>
        <p:nvSpPr>
          <p:cNvPr id="4" name="TextBox 3"/>
          <p:cNvSpPr txBox="1"/>
          <p:nvPr/>
        </p:nvSpPr>
        <p:spPr>
          <a:xfrm>
            <a:off x="8358214" y="1357298"/>
            <a:ext cx="400110" cy="5232458"/>
          </a:xfrm>
          <a:prstGeom prst="rect">
            <a:avLst/>
          </a:prstGeom>
          <a:noFill/>
        </p:spPr>
        <p:txBody>
          <a:bodyPr vert="vert270" wrap="none" rtlCol="0">
            <a:spAutoFit/>
          </a:bodyPr>
          <a:lstStyle/>
          <a:p>
            <a:r>
              <a:rPr lang="lv-LV" sz="1400" dirty="0" smtClean="0">
                <a:hlinkClick r:id="rId3"/>
              </a:rPr>
              <a:t>http://www.salaspils.lv/userfiles/file/salaspils_vestis/2012/2RU.pdf</a:t>
            </a:r>
            <a:endParaRPr lang="lv-LV" sz="1400" dirty="0"/>
          </a:p>
        </p:txBody>
      </p:sp>
      <p:sp>
        <p:nvSpPr>
          <p:cNvPr id="5" name="TextBox 4"/>
          <p:cNvSpPr txBox="1"/>
          <p:nvPr/>
        </p:nvSpPr>
        <p:spPr>
          <a:xfrm>
            <a:off x="8001024" y="3000372"/>
            <a:ext cx="400110" cy="3486211"/>
          </a:xfrm>
          <a:prstGeom prst="rect">
            <a:avLst/>
          </a:prstGeom>
          <a:noFill/>
        </p:spPr>
        <p:txBody>
          <a:bodyPr vert="vert270" wrap="none" rtlCol="0">
            <a:spAutoFit/>
          </a:bodyPr>
          <a:lstStyle/>
          <a:p>
            <a:r>
              <a:rPr lang="ru-RU" sz="1400" dirty="0" smtClean="0"/>
              <a:t>Саласпилс Вестис. - N 2 (20 янв. 2012), с.6 </a:t>
            </a:r>
            <a:endParaRPr lang="lv-LV"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īga spēlē teātri.jpg"/>
          <p:cNvPicPr>
            <a:picLocks noChangeAspect="1"/>
          </p:cNvPicPr>
          <p:nvPr/>
        </p:nvPicPr>
        <p:blipFill>
          <a:blip r:embed="rId2" cstate="print"/>
          <a:stretch>
            <a:fillRect/>
          </a:stretch>
        </p:blipFill>
        <p:spPr>
          <a:xfrm>
            <a:off x="0" y="339254"/>
            <a:ext cx="7837434" cy="6518746"/>
          </a:xfrm>
          <a:prstGeom prst="rect">
            <a:avLst/>
          </a:prstGeom>
        </p:spPr>
      </p:pic>
      <p:sp>
        <p:nvSpPr>
          <p:cNvPr id="3" name="TextBox 2"/>
          <p:cNvSpPr txBox="1"/>
          <p:nvPr/>
        </p:nvSpPr>
        <p:spPr>
          <a:xfrm>
            <a:off x="7715272" y="2857496"/>
            <a:ext cx="461665" cy="3805144"/>
          </a:xfrm>
          <a:prstGeom prst="rect">
            <a:avLst/>
          </a:prstGeom>
          <a:noFill/>
        </p:spPr>
        <p:txBody>
          <a:bodyPr vert="vert270" wrap="none" rtlCol="0">
            <a:spAutoFit/>
          </a:bodyPr>
          <a:lstStyle/>
          <a:p>
            <a:r>
              <a:rPr lang="lv-LV" sz="1400" dirty="0" smtClean="0"/>
              <a:t>Izglītība un Kultūra Nr.10 (2012, 8.marts), 12.lpp</a:t>
            </a:r>
            <a:r>
              <a:rPr lang="lv-LV" dirty="0" smtClean="0"/>
              <a:t>.</a:t>
            </a:r>
            <a:endParaRPr lang="lv-LV"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da_izrāde_2012.PNG"/>
          <p:cNvPicPr>
            <a:picLocks noChangeAspect="1"/>
          </p:cNvPicPr>
          <p:nvPr/>
        </p:nvPicPr>
        <p:blipFill>
          <a:blip r:embed="rId2"/>
          <a:stretch>
            <a:fillRect/>
          </a:stretch>
        </p:blipFill>
        <p:spPr>
          <a:xfrm>
            <a:off x="0" y="1357298"/>
            <a:ext cx="9144000" cy="3381172"/>
          </a:xfrm>
          <a:prstGeom prst="rect">
            <a:avLst/>
          </a:prstGeom>
        </p:spPr>
      </p:pic>
      <p:sp>
        <p:nvSpPr>
          <p:cNvPr id="3" name="TextBox 2"/>
          <p:cNvSpPr txBox="1"/>
          <p:nvPr/>
        </p:nvSpPr>
        <p:spPr>
          <a:xfrm>
            <a:off x="357158" y="4786322"/>
            <a:ext cx="3493457" cy="307777"/>
          </a:xfrm>
          <a:prstGeom prst="rect">
            <a:avLst/>
          </a:prstGeom>
          <a:noFill/>
        </p:spPr>
        <p:txBody>
          <a:bodyPr wrap="none" rtlCol="0">
            <a:spAutoFit/>
          </a:bodyPr>
          <a:lstStyle/>
          <a:p>
            <a:r>
              <a:rPr lang="fr-FR" sz="1400" dirty="0" err="1" smtClean="0"/>
              <a:t>Salaspils</a:t>
            </a:r>
            <a:r>
              <a:rPr lang="fr-FR" sz="1400" dirty="0" smtClean="0"/>
              <a:t> </a:t>
            </a:r>
            <a:r>
              <a:rPr lang="fr-FR" sz="1400" dirty="0" err="1" smtClean="0"/>
              <a:t>Vēstis</a:t>
            </a:r>
            <a:r>
              <a:rPr lang="fr-FR" sz="1400" dirty="0" smtClean="0"/>
              <a:t> Nr.6 (2013, 22.</a:t>
            </a:r>
            <a:r>
              <a:rPr lang="fr-FR" sz="1400" dirty="0" err="1" smtClean="0"/>
              <a:t>marts</a:t>
            </a:r>
            <a:r>
              <a:rPr lang="fr-FR" sz="1400" dirty="0" smtClean="0"/>
              <a:t>), 6.lpp.</a:t>
            </a:r>
            <a:endParaRPr lang="lv-LV" sz="1400" dirty="0"/>
          </a:p>
        </p:txBody>
      </p:sp>
      <p:sp>
        <p:nvSpPr>
          <p:cNvPr id="4" name="TextBox 3"/>
          <p:cNvSpPr txBox="1"/>
          <p:nvPr/>
        </p:nvSpPr>
        <p:spPr>
          <a:xfrm>
            <a:off x="357158" y="5143512"/>
            <a:ext cx="6929486" cy="307777"/>
          </a:xfrm>
          <a:prstGeom prst="rect">
            <a:avLst/>
          </a:prstGeom>
          <a:noFill/>
        </p:spPr>
        <p:txBody>
          <a:bodyPr wrap="square" rtlCol="0">
            <a:spAutoFit/>
          </a:bodyPr>
          <a:lstStyle/>
          <a:p>
            <a:r>
              <a:rPr lang="lv-LV" sz="1400" dirty="0" smtClean="0">
                <a:hlinkClick r:id="rId3"/>
              </a:rPr>
              <a:t>http://www.salaspils.lv/userfiles/file/salaspils_vestis/2013/06.pdf</a:t>
            </a:r>
            <a:endParaRPr lang="lv-LV"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Gada izraade_kr.val.PNG"/>
          <p:cNvPicPr>
            <a:picLocks noChangeAspect="1"/>
          </p:cNvPicPr>
          <p:nvPr/>
        </p:nvPicPr>
        <p:blipFill>
          <a:blip r:embed="rId2"/>
          <a:stretch>
            <a:fillRect/>
          </a:stretch>
        </p:blipFill>
        <p:spPr>
          <a:xfrm>
            <a:off x="0" y="1714013"/>
            <a:ext cx="9144000" cy="3429974"/>
          </a:xfrm>
          <a:prstGeom prst="rect">
            <a:avLst/>
          </a:prstGeom>
        </p:spPr>
      </p:pic>
      <p:sp>
        <p:nvSpPr>
          <p:cNvPr id="3" name="TextBox 2"/>
          <p:cNvSpPr txBox="1"/>
          <p:nvPr/>
        </p:nvSpPr>
        <p:spPr>
          <a:xfrm>
            <a:off x="142844" y="5072074"/>
            <a:ext cx="3514167" cy="307777"/>
          </a:xfrm>
          <a:prstGeom prst="rect">
            <a:avLst/>
          </a:prstGeom>
          <a:noFill/>
        </p:spPr>
        <p:txBody>
          <a:bodyPr wrap="none" rtlCol="0">
            <a:spAutoFit/>
          </a:bodyPr>
          <a:lstStyle/>
          <a:p>
            <a:r>
              <a:rPr lang="ru-RU" sz="1400" dirty="0" smtClean="0"/>
              <a:t>Cаласпилс Вестис N 6 (22 марта 2013), с.6</a:t>
            </a:r>
            <a:endParaRPr lang="lv-LV" sz="1400" dirty="0"/>
          </a:p>
        </p:txBody>
      </p:sp>
      <p:sp>
        <p:nvSpPr>
          <p:cNvPr id="4" name="TextBox 3"/>
          <p:cNvSpPr txBox="1"/>
          <p:nvPr/>
        </p:nvSpPr>
        <p:spPr>
          <a:xfrm>
            <a:off x="142844" y="5357826"/>
            <a:ext cx="5515421" cy="307777"/>
          </a:xfrm>
          <a:prstGeom prst="rect">
            <a:avLst/>
          </a:prstGeom>
          <a:noFill/>
        </p:spPr>
        <p:txBody>
          <a:bodyPr wrap="none" rtlCol="0">
            <a:spAutoFit/>
          </a:bodyPr>
          <a:lstStyle/>
          <a:p>
            <a:r>
              <a:rPr lang="lv-LV" sz="1400" dirty="0" smtClean="0">
                <a:hlinkClick r:id="rId3"/>
              </a:rPr>
              <a:t>http://www.salaspils.lv/userfiles/file/salaspils_vestis/2013/06_RU.pdf</a:t>
            </a:r>
            <a:endParaRPr lang="lv-LV"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to.PNG"/>
          <p:cNvPicPr>
            <a:picLocks noChangeAspect="1"/>
          </p:cNvPicPr>
          <p:nvPr/>
        </p:nvPicPr>
        <p:blipFill>
          <a:blip r:embed="rId2"/>
          <a:stretch>
            <a:fillRect/>
          </a:stretch>
        </p:blipFill>
        <p:spPr>
          <a:xfrm>
            <a:off x="428596" y="1050408"/>
            <a:ext cx="8143932" cy="4674393"/>
          </a:xfrm>
          <a:prstGeom prst="rect">
            <a:avLst/>
          </a:prstGeom>
        </p:spPr>
      </p:pic>
      <p:sp>
        <p:nvSpPr>
          <p:cNvPr id="8" name="TextBox 7"/>
          <p:cNvSpPr txBox="1"/>
          <p:nvPr/>
        </p:nvSpPr>
        <p:spPr>
          <a:xfrm>
            <a:off x="1571604" y="500042"/>
            <a:ext cx="4214842" cy="584775"/>
          </a:xfrm>
          <a:prstGeom prst="rect">
            <a:avLst/>
          </a:prstGeom>
          <a:noFill/>
        </p:spPr>
        <p:txBody>
          <a:bodyPr wrap="square" rtlCol="0">
            <a:spAutoFit/>
          </a:bodyPr>
          <a:lstStyle/>
          <a:p>
            <a:pPr algn="ctr"/>
            <a:r>
              <a:rPr lang="lv-LV" sz="3200" dirty="0" smtClean="0">
                <a:solidFill>
                  <a:schemeClr val="tx2"/>
                </a:solidFill>
              </a:rPr>
              <a:t>Amatierteātrim - 10</a:t>
            </a:r>
            <a:endParaRPr lang="lv-LV" sz="3200" dirty="0">
              <a:solidFill>
                <a:schemeClr val="tx2"/>
              </a:solidFill>
            </a:endParaRPr>
          </a:p>
        </p:txBody>
      </p:sp>
      <p:sp>
        <p:nvSpPr>
          <p:cNvPr id="9" name="TextBox 8"/>
          <p:cNvSpPr txBox="1"/>
          <p:nvPr/>
        </p:nvSpPr>
        <p:spPr>
          <a:xfrm>
            <a:off x="285720" y="6000768"/>
            <a:ext cx="8572560" cy="584775"/>
          </a:xfrm>
          <a:prstGeom prst="rect">
            <a:avLst/>
          </a:prstGeom>
          <a:noFill/>
        </p:spPr>
        <p:txBody>
          <a:bodyPr wrap="square" rtlCol="0">
            <a:spAutoFit/>
          </a:bodyPr>
          <a:lstStyle/>
          <a:p>
            <a:r>
              <a:rPr lang="lv-LV" sz="1600" dirty="0" smtClean="0">
                <a:solidFill>
                  <a:schemeClr val="tx2"/>
                </a:solidFill>
                <a:hlinkClick r:id="rId3"/>
              </a:rPr>
              <a:t>http://www.salaspils.lv/userfiles/file/salaspils_vestis/2012/24.pdf#page=4&amp;zoom=90,-166,438</a:t>
            </a:r>
            <a:endParaRPr lang="lv-LV" sz="1600" dirty="0" smtClean="0">
              <a:solidFill>
                <a:schemeClr val="tx2"/>
              </a:solidFill>
            </a:endParaRPr>
          </a:p>
          <a:p>
            <a:endParaRPr lang="lv-LV" sz="1600" dirty="0" smtClean="0">
              <a:solidFill>
                <a:schemeClr val="tx2"/>
              </a:solidFill>
            </a:endParaRPr>
          </a:p>
        </p:txBody>
      </p:sp>
      <p:sp>
        <p:nvSpPr>
          <p:cNvPr id="6" name="TextBox 5"/>
          <p:cNvSpPr txBox="1"/>
          <p:nvPr/>
        </p:nvSpPr>
        <p:spPr>
          <a:xfrm>
            <a:off x="285720" y="5715016"/>
            <a:ext cx="4357718" cy="307777"/>
          </a:xfrm>
          <a:prstGeom prst="rect">
            <a:avLst/>
          </a:prstGeom>
          <a:noFill/>
        </p:spPr>
        <p:txBody>
          <a:bodyPr wrap="square" rtlCol="0">
            <a:spAutoFit/>
          </a:bodyPr>
          <a:lstStyle/>
          <a:p>
            <a:r>
              <a:rPr lang="lv-LV" sz="1400" dirty="0" smtClean="0"/>
              <a:t>Salaspils Vēstis Nr.24 (2012, 21.dec.), 4.lpp. </a:t>
            </a:r>
            <a:endParaRPr lang="lv-LV"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501122" cy="5786478"/>
          </a:xfrm>
        </p:spPr>
        <p:txBody>
          <a:bodyPr numCol="1">
            <a:normAutofit fontScale="90000"/>
          </a:bodyPr>
          <a:lstStyle/>
          <a:p>
            <a:r>
              <a:rPr lang="lv-LV" sz="1800" dirty="0" smtClean="0">
                <a:latin typeface="Times New Roman" pitchFamily="18" charset="0"/>
                <a:cs typeface="Times New Roman" pitchFamily="18" charset="0"/>
              </a:rPr>
              <a:t>	</a:t>
            </a:r>
            <a:r>
              <a:rPr lang="lv-LV" sz="1800" dirty="0" smtClean="0">
                <a:latin typeface="Constantia" pitchFamily="18" charset="0"/>
                <a:cs typeface="Times New Roman" pitchFamily="18" charset="0"/>
              </a:rPr>
              <a:t>„…</a:t>
            </a:r>
            <a:r>
              <a:rPr lang="lv-LV" sz="1800" dirty="0">
                <a:latin typeface="Constantia" pitchFamily="18" charset="0"/>
                <a:cs typeface="Times New Roman" pitchFamily="18" charset="0"/>
              </a:rPr>
              <a:t>amatierkolektīvi ir ļoti interesanti. Viņiem ir savs spēles laukums un savi skatītāji. Viņi turpina arī valodas tālāko saglabāšanu. Tam ir ļoti liela kultūras vērtība. …amatiermāksla ir savdabīga un neatkārtojama” – tā kādā intervijā pauž </a:t>
            </a:r>
            <a:r>
              <a:rPr lang="lv-LV" sz="1800" dirty="0" smtClean="0">
                <a:latin typeface="Constantia" pitchFamily="18" charset="0"/>
                <a:cs typeface="Times New Roman" pitchFamily="18" charset="0"/>
              </a:rPr>
              <a:t>režisore </a:t>
            </a:r>
            <a:r>
              <a:rPr lang="lv-LV" sz="1800" dirty="0">
                <a:latin typeface="Constantia" pitchFamily="18" charset="0"/>
                <a:cs typeface="Times New Roman" pitchFamily="18" charset="0"/>
              </a:rPr>
              <a:t>un pedagoģe Edīte Neimane, kuras pieredzē ir darbs ar teātra studentiem un aktieriem uz skatuves vairāku desmitu gadu garumā.</a:t>
            </a:r>
            <a:br>
              <a:rPr lang="lv-LV" sz="1800" dirty="0">
                <a:latin typeface="Constantia" pitchFamily="18" charset="0"/>
                <a:cs typeface="Times New Roman" pitchFamily="18" charset="0"/>
              </a:rPr>
            </a:br>
            <a:r>
              <a:rPr lang="lv-LV" sz="1800" dirty="0" smtClean="0">
                <a:latin typeface="Constantia" pitchFamily="18" charset="0"/>
                <a:cs typeface="Times New Roman" pitchFamily="18" charset="0"/>
              </a:rPr>
              <a:t>	Atjaunotais Salaspils </a:t>
            </a:r>
            <a:r>
              <a:rPr lang="lv-LV" sz="1800" dirty="0">
                <a:latin typeface="Constantia" pitchFamily="18" charset="0"/>
                <a:cs typeface="Times New Roman" pitchFamily="18" charset="0"/>
              </a:rPr>
              <a:t>amatierteātris var lepoties ar teju 20 gadu pastāvēšanas vēsturi. </a:t>
            </a:r>
            <a:br>
              <a:rPr lang="lv-LV" sz="1800" dirty="0">
                <a:latin typeface="Constantia" pitchFamily="18" charset="0"/>
                <a:cs typeface="Times New Roman" pitchFamily="18" charset="0"/>
              </a:rPr>
            </a:br>
            <a:r>
              <a:rPr lang="lv-LV" sz="1800" dirty="0" smtClean="0">
                <a:latin typeface="Constantia" pitchFamily="18" charset="0"/>
                <a:cs typeface="Times New Roman" pitchFamily="18" charset="0"/>
              </a:rPr>
              <a:t>Pārlūkojot </a:t>
            </a:r>
            <a:r>
              <a:rPr lang="lv-LV" sz="1800" dirty="0">
                <a:latin typeface="Constantia" pitchFamily="18" charset="0"/>
                <a:cs typeface="Times New Roman" pitchFamily="18" charset="0"/>
              </a:rPr>
              <a:t>uzkrāto informāciju Salaspils novada bibliotēkas veidotajā Novada datubāzē un pārlapojot vietējās avīzes „Salaspils vēstis” un reģiona laikraksta „Rīgas Apriņķa avīze” lappuses, rodas pārliecība, ka trupas mākslinieciskās gaitas ir aktīvas un radošu gandarījumu pilnas kopš tā dibināšanas pirmssākumiem 2002.gadā, kad grupiņa iniciatīvas bagātu jauniešu nodibināja teātri. Skatītājiem aktieru sniegums izrādēs patīk un dalība dažādos konkursos tiek atzinīgi novērtēta. </a:t>
            </a:r>
            <a:br>
              <a:rPr lang="lv-LV" sz="1800" dirty="0">
                <a:latin typeface="Constantia" pitchFamily="18" charset="0"/>
                <a:cs typeface="Times New Roman" pitchFamily="18" charset="0"/>
              </a:rPr>
            </a:br>
            <a:r>
              <a:rPr lang="lv-LV" sz="1800" dirty="0" smtClean="0">
                <a:latin typeface="Constantia" pitchFamily="18" charset="0"/>
                <a:cs typeface="Times New Roman" pitchFamily="18" charset="0"/>
              </a:rPr>
              <a:t>	Savu </a:t>
            </a:r>
            <a:r>
              <a:rPr lang="lv-LV" sz="1800" dirty="0">
                <a:latin typeface="Constantia" pitchFamily="18" charset="0"/>
                <a:cs typeface="Times New Roman" pitchFamily="18" charset="0"/>
              </a:rPr>
              <a:t>10. pastāvēšanas gadadienu Salaspils teātra ļaudis atzīmēja ar izrādi „Krāsainās satikšanās” LAIKĀ un TELPĀ, kuras režijas un scenārija autore bija teātra </a:t>
            </a:r>
            <a:r>
              <a:rPr lang="lv-LV" sz="1800" dirty="0" smtClean="0">
                <a:latin typeface="Constantia" pitchFamily="18" charset="0"/>
                <a:cs typeface="Times New Roman" pitchFamily="18" charset="0"/>
              </a:rPr>
              <a:t>vadītāja Edīte </a:t>
            </a:r>
            <a:r>
              <a:rPr lang="lv-LV" sz="1800" dirty="0">
                <a:latin typeface="Constantia" pitchFamily="18" charset="0"/>
                <a:cs typeface="Times New Roman" pitchFamily="18" charset="0"/>
              </a:rPr>
              <a:t>Neimane. Ko teātris rādīs saviem </a:t>
            </a:r>
            <a:r>
              <a:rPr lang="lv-LV" sz="1800" dirty="0" smtClean="0">
                <a:latin typeface="Constantia" pitchFamily="18" charset="0"/>
                <a:cs typeface="Times New Roman" pitchFamily="18" charset="0"/>
              </a:rPr>
              <a:t>skatītājiem, </a:t>
            </a:r>
            <a:r>
              <a:rPr lang="lv-LV" sz="1800" dirty="0">
                <a:latin typeface="Constantia" pitchFamily="18" charset="0"/>
                <a:cs typeface="Times New Roman" pitchFamily="18" charset="0"/>
              </a:rPr>
              <a:t>kad uz skatuves būs nospēlēti otrie desmit? </a:t>
            </a:r>
            <a:br>
              <a:rPr lang="lv-LV" sz="1800" dirty="0">
                <a:latin typeface="Constantia" pitchFamily="18" charset="0"/>
                <a:cs typeface="Times New Roman" pitchFamily="18" charset="0"/>
              </a:rPr>
            </a:br>
            <a:r>
              <a:rPr lang="lv-LV" sz="1800" dirty="0" smtClean="0">
                <a:latin typeface="Constantia" pitchFamily="18" charset="0"/>
                <a:cs typeface="Times New Roman" pitchFamily="18" charset="0"/>
              </a:rPr>
              <a:t>	Virtuālā </a:t>
            </a:r>
            <a:r>
              <a:rPr lang="lv-LV" sz="1800" dirty="0">
                <a:latin typeface="Constantia" pitchFamily="18" charset="0"/>
                <a:cs typeface="Times New Roman" pitchFamily="18" charset="0"/>
              </a:rPr>
              <a:t>izstāde </a:t>
            </a:r>
            <a:r>
              <a:rPr lang="lv-LV" sz="1800" dirty="0" smtClean="0">
                <a:latin typeface="Constantia" pitchFamily="18" charset="0"/>
                <a:cs typeface="Times New Roman" pitchFamily="18" charset="0"/>
              </a:rPr>
              <a:t>atspoguļo Salaspils pašdarbības teātra spēlēšanas kustības attīstības </a:t>
            </a:r>
            <a:r>
              <a:rPr lang="lv-LV" sz="1800" dirty="0">
                <a:latin typeface="Constantia" pitchFamily="18" charset="0"/>
                <a:cs typeface="Times New Roman" pitchFamily="18" charset="0"/>
              </a:rPr>
              <a:t>notikumus, par kuriem publikācijās stāsta aktieri paši un raksta novada hronikas dokumentālisti</a:t>
            </a:r>
            <a:r>
              <a:rPr lang="lv-LV" sz="1800" dirty="0" smtClean="0">
                <a:latin typeface="Constantia" pitchFamily="18" charset="0"/>
                <a:cs typeface="Times New Roman" pitchFamily="18" charset="0"/>
              </a:rPr>
              <a:t>.</a:t>
            </a:r>
            <a:br>
              <a:rPr lang="lv-LV" sz="1800" dirty="0" smtClean="0">
                <a:latin typeface="Constantia" pitchFamily="18" charset="0"/>
                <a:cs typeface="Times New Roman" pitchFamily="18" charset="0"/>
              </a:rPr>
            </a:br>
            <a:r>
              <a:rPr lang="lv-LV" sz="1800" dirty="0" smtClean="0">
                <a:latin typeface="Constantia" pitchFamily="18" charset="0"/>
                <a:cs typeface="Times New Roman" pitchFamily="18" charset="0"/>
              </a:rPr>
              <a:t>	Izstādes veidošanā informācijas meklēšanai un atlasei tika izmantoti sekojoši elektroniskie resursi: </a:t>
            </a:r>
            <a:br>
              <a:rPr lang="lv-LV" sz="1800" dirty="0" smtClean="0">
                <a:latin typeface="Constantia" pitchFamily="18" charset="0"/>
                <a:cs typeface="Times New Roman" pitchFamily="18" charset="0"/>
              </a:rPr>
            </a:br>
            <a:r>
              <a:rPr lang="lv-LV" sz="1800" dirty="0" smtClean="0">
                <a:latin typeface="Constantia" pitchFamily="18" charset="0"/>
                <a:cs typeface="Times New Roman" pitchFamily="18" charset="0"/>
              </a:rPr>
              <a:t>Pierīgas novadu bibliotēku kopkatalogs  </a:t>
            </a:r>
            <a:r>
              <a:rPr lang="lv-LV" sz="1800" dirty="0" smtClean="0">
                <a:latin typeface="Constantia" pitchFamily="18" charset="0"/>
                <a:cs typeface="Times New Roman" pitchFamily="18" charset="0"/>
                <a:hlinkClick r:id="rId2"/>
              </a:rPr>
              <a:t>https://salaspils.biblioteka.lv/Alise/lv/home.aspx</a:t>
            </a:r>
            <a:r>
              <a:rPr lang="lv-LV" sz="1800" dirty="0" smtClean="0">
                <a:latin typeface="Constantia" pitchFamily="18" charset="0"/>
                <a:cs typeface="Times New Roman" pitchFamily="18" charset="0"/>
              </a:rPr>
              <a:t/>
            </a:r>
            <a:br>
              <a:rPr lang="lv-LV" sz="1800" dirty="0" smtClean="0">
                <a:latin typeface="Constantia" pitchFamily="18" charset="0"/>
                <a:cs typeface="Times New Roman" pitchFamily="18" charset="0"/>
              </a:rPr>
            </a:br>
            <a:r>
              <a:rPr lang="lv-LV" sz="1800" dirty="0" smtClean="0">
                <a:latin typeface="Constantia" pitchFamily="18" charset="0"/>
                <a:cs typeface="Times New Roman" pitchFamily="18" charset="0"/>
              </a:rPr>
              <a:t>Valsts nozīmes bibliotēku elektroniskais kopkatalogs </a:t>
            </a:r>
            <a:br>
              <a:rPr lang="lv-LV" sz="1800" dirty="0" smtClean="0">
                <a:latin typeface="Constantia" pitchFamily="18" charset="0"/>
                <a:cs typeface="Times New Roman" pitchFamily="18" charset="0"/>
              </a:rPr>
            </a:br>
            <a:r>
              <a:rPr lang="lv-LV" sz="1800" dirty="0" smtClean="0">
                <a:latin typeface="Constantia" pitchFamily="18" charset="0"/>
                <a:cs typeface="Times New Roman" pitchFamily="18" charset="0"/>
              </a:rPr>
              <a:t>Latvijas Nacionālā digitālā bibliotēka </a:t>
            </a:r>
            <a:r>
              <a:rPr lang="lv-LV" sz="1800" dirty="0" smtClean="0">
                <a:latin typeface="Constantia" pitchFamily="18" charset="0"/>
                <a:cs typeface="Times New Roman" pitchFamily="18" charset="0"/>
                <a:hlinkClick r:id="rId3"/>
              </a:rPr>
              <a:t>http://periodika.lv</a:t>
            </a:r>
            <a:r>
              <a:rPr lang="lv-LV" sz="1800" dirty="0" smtClean="0">
                <a:latin typeface="Constantia" pitchFamily="18" charset="0"/>
                <a:cs typeface="Times New Roman" pitchFamily="18" charset="0"/>
              </a:rPr>
              <a:t/>
            </a:r>
            <a:br>
              <a:rPr lang="lv-LV" sz="1800" dirty="0" smtClean="0">
                <a:latin typeface="Constantia" pitchFamily="18" charset="0"/>
                <a:cs typeface="Times New Roman" pitchFamily="18" charset="0"/>
              </a:rPr>
            </a:br>
            <a:r>
              <a:rPr lang="lv-LV" sz="1800" dirty="0" smtClean="0">
                <a:latin typeface="Constantia" pitchFamily="18" charset="0"/>
                <a:cs typeface="Times New Roman" pitchFamily="18" charset="0"/>
              </a:rPr>
              <a:t>Lursoft laikrakstu bibliotēka </a:t>
            </a:r>
            <a:r>
              <a:rPr lang="lv-LV" sz="1800" dirty="0" smtClean="0">
                <a:latin typeface="Constantia" pitchFamily="18" charset="0"/>
                <a:cs typeface="Times New Roman" pitchFamily="18" charset="0"/>
                <a:hlinkClick r:id="rId4"/>
              </a:rPr>
              <a:t>http://news.lv</a:t>
            </a:r>
            <a:r>
              <a:rPr lang="lv-LV" sz="1800" dirty="0" smtClean="0">
                <a:latin typeface="Constantia" pitchFamily="18" charset="0"/>
                <a:cs typeface="Times New Roman" pitchFamily="18" charset="0"/>
              </a:rPr>
              <a:t/>
            </a:r>
            <a:br>
              <a:rPr lang="lv-LV" sz="1800" dirty="0" smtClean="0">
                <a:latin typeface="Constantia" pitchFamily="18" charset="0"/>
                <a:cs typeface="Times New Roman" pitchFamily="18" charset="0"/>
              </a:rPr>
            </a:br>
            <a:r>
              <a:rPr lang="lv-LV" sz="1800" dirty="0" smtClean="0">
                <a:latin typeface="Constantia" pitchFamily="18" charset="0"/>
                <a:cs typeface="Times New Roman" pitchFamily="18" charset="0"/>
              </a:rPr>
              <a:t>	Materiāli kārtoti </a:t>
            </a:r>
            <a:r>
              <a:rPr lang="lv-LV" sz="1800" dirty="0" smtClean="0">
                <a:latin typeface="Constantia" pitchFamily="18" charset="0"/>
                <a:cs typeface="Times New Roman" pitchFamily="18" charset="0"/>
              </a:rPr>
              <a:t>pēc notikumu hronoloģiskā principa – no senatnes līdz mūsdienām.</a:t>
            </a:r>
            <a:endParaRPr lang="lv-LV" sz="1800" dirty="0">
              <a:latin typeface="Constantia"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alaspils biblioteka\Salaspils Teatris\Improviz.PNG"/>
          <p:cNvPicPr>
            <a:picLocks noChangeAspect="1" noChangeArrowheads="1"/>
          </p:cNvPicPr>
          <p:nvPr/>
        </p:nvPicPr>
        <p:blipFill>
          <a:blip r:embed="rId2"/>
          <a:srcRect/>
          <a:stretch>
            <a:fillRect/>
          </a:stretch>
        </p:blipFill>
        <p:spPr bwMode="auto">
          <a:xfrm>
            <a:off x="1932409" y="-1"/>
            <a:ext cx="5279181" cy="6858001"/>
          </a:xfrm>
          <a:prstGeom prst="rect">
            <a:avLst/>
          </a:prstGeom>
          <a:noFill/>
        </p:spPr>
      </p:pic>
      <p:sp>
        <p:nvSpPr>
          <p:cNvPr id="3" name="TextBox 2"/>
          <p:cNvSpPr txBox="1"/>
          <p:nvPr/>
        </p:nvSpPr>
        <p:spPr>
          <a:xfrm>
            <a:off x="7143768" y="2357430"/>
            <a:ext cx="400110" cy="3999813"/>
          </a:xfrm>
          <a:prstGeom prst="rect">
            <a:avLst/>
          </a:prstGeom>
          <a:noFill/>
        </p:spPr>
        <p:txBody>
          <a:bodyPr vert="vert270" wrap="none" rtlCol="0">
            <a:spAutoFit/>
          </a:bodyPr>
          <a:lstStyle/>
          <a:p>
            <a:r>
              <a:rPr lang="lv-LV" sz="1400" dirty="0" smtClean="0"/>
              <a:t>Rīgas Apriņķa Avīze. - Nr.[3] (2014, 10.janv.), 12.lpp.</a:t>
            </a:r>
            <a:endParaRPr lang="lv-LV"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atierteaatr_salidoj.PNG"/>
          <p:cNvPicPr>
            <a:picLocks noChangeAspect="1"/>
          </p:cNvPicPr>
          <p:nvPr/>
        </p:nvPicPr>
        <p:blipFill>
          <a:blip r:embed="rId2"/>
          <a:srcRect l="796" r="1280"/>
          <a:stretch>
            <a:fillRect/>
          </a:stretch>
        </p:blipFill>
        <p:spPr>
          <a:xfrm>
            <a:off x="142844" y="1500174"/>
            <a:ext cx="8786842" cy="3806796"/>
          </a:xfrm>
          <a:prstGeom prst="rect">
            <a:avLst/>
          </a:prstGeom>
        </p:spPr>
      </p:pic>
      <p:sp>
        <p:nvSpPr>
          <p:cNvPr id="3" name="TextBox 2"/>
          <p:cNvSpPr txBox="1"/>
          <p:nvPr/>
        </p:nvSpPr>
        <p:spPr>
          <a:xfrm>
            <a:off x="357158" y="5357826"/>
            <a:ext cx="3291029" cy="307777"/>
          </a:xfrm>
          <a:prstGeom prst="rect">
            <a:avLst/>
          </a:prstGeom>
          <a:noFill/>
        </p:spPr>
        <p:txBody>
          <a:bodyPr wrap="none" rtlCol="0">
            <a:spAutoFit/>
          </a:bodyPr>
          <a:lstStyle/>
          <a:p>
            <a:r>
              <a:rPr lang="fr-FR" sz="1400" dirty="0" err="1" smtClean="0"/>
              <a:t>Salaspils</a:t>
            </a:r>
            <a:r>
              <a:rPr lang="fr-FR" sz="1400" dirty="0" smtClean="0"/>
              <a:t> </a:t>
            </a:r>
            <a:r>
              <a:rPr lang="fr-FR" sz="1400" dirty="0" err="1" smtClean="0"/>
              <a:t>Vēstis</a:t>
            </a:r>
            <a:r>
              <a:rPr lang="fr-FR" sz="1400" dirty="0" smtClean="0"/>
              <a:t> Nr.15 (2014, 1.aug.), 3.lpp.</a:t>
            </a:r>
            <a:endParaRPr lang="lv-LV" sz="1400" dirty="0"/>
          </a:p>
        </p:txBody>
      </p:sp>
      <p:sp>
        <p:nvSpPr>
          <p:cNvPr id="4" name="TextBox 3"/>
          <p:cNvSpPr txBox="1"/>
          <p:nvPr/>
        </p:nvSpPr>
        <p:spPr>
          <a:xfrm>
            <a:off x="285720" y="5643578"/>
            <a:ext cx="6212726" cy="307777"/>
          </a:xfrm>
          <a:prstGeom prst="rect">
            <a:avLst/>
          </a:prstGeom>
          <a:noFill/>
        </p:spPr>
        <p:txBody>
          <a:bodyPr wrap="none" rtlCol="0">
            <a:spAutoFit/>
          </a:bodyPr>
          <a:lstStyle/>
          <a:p>
            <a:r>
              <a:rPr lang="lv-LV" sz="1400" dirty="0" smtClean="0">
                <a:hlinkClick r:id="rId3"/>
              </a:rPr>
              <a:t>http://www.salaspils.lv/images/salaspils_vestis/SalaspilsVestis01.08.2014-2.pdf</a:t>
            </a:r>
            <a:endParaRPr lang="lv-LV"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olas teaatra pulcinjs_Kolbina.PNG"/>
          <p:cNvPicPr>
            <a:picLocks noChangeAspect="1"/>
          </p:cNvPicPr>
          <p:nvPr/>
        </p:nvPicPr>
        <p:blipFill>
          <a:blip r:embed="rId2"/>
          <a:stretch>
            <a:fillRect/>
          </a:stretch>
        </p:blipFill>
        <p:spPr>
          <a:xfrm>
            <a:off x="285720" y="285728"/>
            <a:ext cx="8202689" cy="5429288"/>
          </a:xfrm>
          <a:prstGeom prst="rect">
            <a:avLst/>
          </a:prstGeom>
        </p:spPr>
      </p:pic>
      <p:sp>
        <p:nvSpPr>
          <p:cNvPr id="3" name="TextBox 2"/>
          <p:cNvSpPr txBox="1"/>
          <p:nvPr/>
        </p:nvSpPr>
        <p:spPr>
          <a:xfrm>
            <a:off x="357158" y="5715016"/>
            <a:ext cx="3453959" cy="307777"/>
          </a:xfrm>
          <a:prstGeom prst="rect">
            <a:avLst/>
          </a:prstGeom>
          <a:noFill/>
        </p:spPr>
        <p:txBody>
          <a:bodyPr wrap="none" rtlCol="0">
            <a:spAutoFit/>
          </a:bodyPr>
          <a:lstStyle/>
          <a:p>
            <a:r>
              <a:rPr lang="fr-FR" sz="1400" dirty="0" err="1" smtClean="0"/>
              <a:t>Salaspils</a:t>
            </a:r>
            <a:r>
              <a:rPr lang="fr-FR" sz="1400" dirty="0" smtClean="0"/>
              <a:t> </a:t>
            </a:r>
            <a:r>
              <a:rPr lang="fr-FR" sz="1400" dirty="0" err="1" smtClean="0"/>
              <a:t>Vēstis</a:t>
            </a:r>
            <a:r>
              <a:rPr lang="fr-FR" sz="1400" dirty="0" smtClean="0"/>
              <a:t> Nr.16 (2014, 22.aug.), 11.lpp.</a:t>
            </a:r>
            <a:endParaRPr lang="lv-LV" sz="1400" dirty="0"/>
          </a:p>
        </p:txBody>
      </p:sp>
      <p:sp>
        <p:nvSpPr>
          <p:cNvPr id="4" name="TextBox 3"/>
          <p:cNvSpPr txBox="1"/>
          <p:nvPr/>
        </p:nvSpPr>
        <p:spPr>
          <a:xfrm>
            <a:off x="357158" y="6000768"/>
            <a:ext cx="6233566" cy="307777"/>
          </a:xfrm>
          <a:prstGeom prst="rect">
            <a:avLst/>
          </a:prstGeom>
          <a:noFill/>
        </p:spPr>
        <p:txBody>
          <a:bodyPr wrap="none" rtlCol="0">
            <a:spAutoFit/>
          </a:bodyPr>
          <a:lstStyle/>
          <a:p>
            <a:r>
              <a:rPr lang="lv-LV" sz="1400" dirty="0" smtClean="0">
                <a:hlinkClick r:id="rId3"/>
              </a:rPr>
              <a:t>http://www.salaspils.lv/images/salaspils_vestis/SalaspilsVestis22.08.2014-2.pdf</a:t>
            </a:r>
            <a:endParaRPr lang="lv-LV"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0034" y="5715016"/>
            <a:ext cx="3643338" cy="307777"/>
          </a:xfrm>
          <a:prstGeom prst="rect">
            <a:avLst/>
          </a:prstGeom>
          <a:noFill/>
        </p:spPr>
        <p:txBody>
          <a:bodyPr wrap="square" rtlCol="0">
            <a:spAutoFit/>
          </a:bodyPr>
          <a:lstStyle/>
          <a:p>
            <a:r>
              <a:rPr lang="lv-LV" sz="1400" dirty="0" smtClean="0"/>
              <a:t>Rīgas Apriņķa Avīze (2015, 27.janv.), 12.lpp. </a:t>
            </a:r>
            <a:endParaRPr lang="lv-LV" sz="1400" dirty="0"/>
          </a:p>
        </p:txBody>
      </p:sp>
      <p:pic>
        <p:nvPicPr>
          <p:cNvPr id="6" name="Picture 5" descr="J_jaunkdz.PNG"/>
          <p:cNvPicPr>
            <a:picLocks noChangeAspect="1"/>
          </p:cNvPicPr>
          <p:nvPr/>
        </p:nvPicPr>
        <p:blipFill>
          <a:blip r:embed="rId2"/>
          <a:stretch>
            <a:fillRect/>
          </a:stretch>
        </p:blipFill>
        <p:spPr>
          <a:xfrm>
            <a:off x="0" y="857232"/>
            <a:ext cx="9144000" cy="489251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imane_nekaunos no vārda amatierteātris.jpg"/>
          <p:cNvPicPr>
            <a:picLocks noChangeAspect="1"/>
          </p:cNvPicPr>
          <p:nvPr/>
        </p:nvPicPr>
        <p:blipFill>
          <a:blip r:embed="rId2" cstate="print"/>
          <a:stretch>
            <a:fillRect/>
          </a:stretch>
        </p:blipFill>
        <p:spPr>
          <a:xfrm>
            <a:off x="1991585" y="0"/>
            <a:ext cx="5160829" cy="6858000"/>
          </a:xfrm>
          <a:prstGeom prst="rect">
            <a:avLst/>
          </a:prstGeom>
        </p:spPr>
      </p:pic>
      <p:sp>
        <p:nvSpPr>
          <p:cNvPr id="3" name="TextBox 2"/>
          <p:cNvSpPr txBox="1"/>
          <p:nvPr/>
        </p:nvSpPr>
        <p:spPr>
          <a:xfrm>
            <a:off x="7072330" y="2428868"/>
            <a:ext cx="400110" cy="4228017"/>
          </a:xfrm>
          <a:prstGeom prst="rect">
            <a:avLst/>
          </a:prstGeom>
          <a:noFill/>
        </p:spPr>
        <p:txBody>
          <a:bodyPr vert="vert270" wrap="none" rtlCol="0">
            <a:spAutoFit/>
          </a:bodyPr>
          <a:lstStyle/>
          <a:p>
            <a:r>
              <a:rPr lang="lv-LV" sz="1400" dirty="0" smtClean="0"/>
              <a:t>Diena Nr.96 (2015, 22.maijs), 10.lpp. -Piel. "SestDiena"</a:t>
            </a:r>
            <a:endParaRPr lang="lv-LV" sz="1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V_2015_Nr17.PNG"/>
          <p:cNvPicPr>
            <a:picLocks noChangeAspect="1"/>
          </p:cNvPicPr>
          <p:nvPr/>
        </p:nvPicPr>
        <p:blipFill>
          <a:blip r:embed="rId2"/>
          <a:stretch>
            <a:fillRect/>
          </a:stretch>
        </p:blipFill>
        <p:spPr>
          <a:xfrm>
            <a:off x="2357422" y="0"/>
            <a:ext cx="4360127" cy="6858000"/>
          </a:xfrm>
          <a:prstGeom prst="rect">
            <a:avLst/>
          </a:prstGeom>
        </p:spPr>
      </p:pic>
      <p:sp>
        <p:nvSpPr>
          <p:cNvPr id="3" name="TextBox 2"/>
          <p:cNvSpPr txBox="1"/>
          <p:nvPr/>
        </p:nvSpPr>
        <p:spPr>
          <a:xfrm>
            <a:off x="6715140" y="3143248"/>
            <a:ext cx="400110" cy="3444982"/>
          </a:xfrm>
          <a:prstGeom prst="rect">
            <a:avLst/>
          </a:prstGeom>
          <a:noFill/>
        </p:spPr>
        <p:txBody>
          <a:bodyPr vert="vert270" wrap="none" rtlCol="0">
            <a:spAutoFit/>
          </a:bodyPr>
          <a:lstStyle/>
          <a:p>
            <a:r>
              <a:rPr lang="fr-FR" sz="1400" dirty="0" err="1" smtClean="0"/>
              <a:t>Salaspils</a:t>
            </a:r>
            <a:r>
              <a:rPr lang="fr-FR" sz="1400" dirty="0" smtClean="0"/>
              <a:t> </a:t>
            </a:r>
            <a:r>
              <a:rPr lang="fr-FR" sz="1400" dirty="0" err="1" smtClean="0"/>
              <a:t>Vēstis</a:t>
            </a:r>
            <a:r>
              <a:rPr lang="fr-FR" sz="1400" dirty="0" smtClean="0"/>
              <a:t>. - Nr.17 (2015, 4.sept.), 8.lpp.</a:t>
            </a:r>
            <a:endParaRPr lang="lv-LV" sz="1400" dirty="0"/>
          </a:p>
        </p:txBody>
      </p:sp>
      <p:sp>
        <p:nvSpPr>
          <p:cNvPr id="4" name="TextBox 3"/>
          <p:cNvSpPr txBox="1"/>
          <p:nvPr/>
        </p:nvSpPr>
        <p:spPr>
          <a:xfrm>
            <a:off x="7072330" y="214290"/>
            <a:ext cx="400110" cy="6478890"/>
          </a:xfrm>
          <a:prstGeom prst="rect">
            <a:avLst/>
          </a:prstGeom>
          <a:noFill/>
        </p:spPr>
        <p:txBody>
          <a:bodyPr vert="vert270" wrap="none" rtlCol="0">
            <a:spAutoFit/>
          </a:bodyPr>
          <a:lstStyle/>
          <a:p>
            <a:r>
              <a:rPr lang="lv-LV" sz="1400" dirty="0" smtClean="0">
                <a:hlinkClick r:id="rId3"/>
              </a:rPr>
              <a:t>http://www.salaspils.lv/images/salaspils_vestis/2015/SalaspilsVestis_04.09.2015.pdf</a:t>
            </a:r>
            <a:endParaRPr lang="lv-LV" sz="1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olas teaatra pulcinjs.PNG"/>
          <p:cNvPicPr>
            <a:picLocks noChangeAspect="1"/>
          </p:cNvPicPr>
          <p:nvPr/>
        </p:nvPicPr>
        <p:blipFill>
          <a:blip r:embed="rId2"/>
          <a:stretch>
            <a:fillRect/>
          </a:stretch>
        </p:blipFill>
        <p:spPr>
          <a:xfrm>
            <a:off x="428596" y="223222"/>
            <a:ext cx="6726929" cy="6634778"/>
          </a:xfrm>
          <a:prstGeom prst="rect">
            <a:avLst/>
          </a:prstGeom>
        </p:spPr>
      </p:pic>
      <p:sp>
        <p:nvSpPr>
          <p:cNvPr id="3" name="TextBox 2"/>
          <p:cNvSpPr txBox="1"/>
          <p:nvPr/>
        </p:nvSpPr>
        <p:spPr>
          <a:xfrm>
            <a:off x="7143768" y="3357562"/>
            <a:ext cx="400110" cy="3273588"/>
          </a:xfrm>
          <a:prstGeom prst="rect">
            <a:avLst/>
          </a:prstGeom>
          <a:noFill/>
        </p:spPr>
        <p:txBody>
          <a:bodyPr vert="vert270" wrap="none" rtlCol="0">
            <a:spAutoFit/>
          </a:bodyPr>
          <a:lstStyle/>
          <a:p>
            <a:r>
              <a:rPr lang="lv-LV" sz="1400" dirty="0" smtClean="0"/>
              <a:t>Salaspils Vēstis Nr.12 (2016, 17.jūn.), 7.lpp.</a:t>
            </a:r>
            <a:endParaRPr lang="lv-LV" sz="1400" dirty="0"/>
          </a:p>
        </p:txBody>
      </p:sp>
      <p:sp>
        <p:nvSpPr>
          <p:cNvPr id="4" name="TextBox 3"/>
          <p:cNvSpPr txBox="1"/>
          <p:nvPr/>
        </p:nvSpPr>
        <p:spPr>
          <a:xfrm>
            <a:off x="7429520" y="0"/>
            <a:ext cx="615553" cy="6726906"/>
          </a:xfrm>
          <a:prstGeom prst="rect">
            <a:avLst/>
          </a:prstGeom>
          <a:noFill/>
        </p:spPr>
        <p:txBody>
          <a:bodyPr vert="vert270" wrap="none" rtlCol="0">
            <a:spAutoFit/>
          </a:bodyPr>
          <a:lstStyle/>
          <a:p>
            <a:r>
              <a:rPr lang="lv-LV" sz="1400" dirty="0" smtClean="0">
                <a:hlinkClick r:id="rId3"/>
              </a:rPr>
              <a:t>http://www.salaspils.lv/images/salaspils_vestis/2016/SalaspilsVestis_17.06._FINAL.pdf</a:t>
            </a:r>
            <a:endParaRPr lang="lv-LV" sz="1400" dirty="0" smtClean="0"/>
          </a:p>
          <a:p>
            <a:endParaRPr lang="lv-LV" sz="1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     </a:t>
            </a:r>
            <a:endParaRPr lang="lv-LV" dirty="0"/>
          </a:p>
        </p:txBody>
      </p:sp>
      <p:pic>
        <p:nvPicPr>
          <p:cNvPr id="3" name="Picture 2" descr="Baltais_zvirbulis_Neimanei.JPG"/>
          <p:cNvPicPr>
            <a:picLocks noChangeAspect="1"/>
          </p:cNvPicPr>
          <p:nvPr/>
        </p:nvPicPr>
        <p:blipFill>
          <a:blip r:embed="rId2"/>
          <a:srcRect r="2007"/>
          <a:stretch>
            <a:fillRect/>
          </a:stretch>
        </p:blipFill>
        <p:spPr>
          <a:xfrm>
            <a:off x="214282" y="714356"/>
            <a:ext cx="7215238" cy="5946465"/>
          </a:xfrm>
          <a:prstGeom prst="rect">
            <a:avLst/>
          </a:prstGeom>
        </p:spPr>
      </p:pic>
      <p:sp>
        <p:nvSpPr>
          <p:cNvPr id="4" name="TextBox 3"/>
          <p:cNvSpPr txBox="1"/>
          <p:nvPr/>
        </p:nvSpPr>
        <p:spPr>
          <a:xfrm rot="16200000">
            <a:off x="5858194" y="4571699"/>
            <a:ext cx="3450432" cy="307777"/>
          </a:xfrm>
          <a:prstGeom prst="rect">
            <a:avLst/>
          </a:prstGeom>
          <a:noFill/>
        </p:spPr>
        <p:txBody>
          <a:bodyPr wrap="none" rtlCol="0">
            <a:spAutoFit/>
          </a:bodyPr>
          <a:lstStyle/>
          <a:p>
            <a:r>
              <a:rPr lang="lv-LV" sz="1400" dirty="0" smtClean="0"/>
              <a:t>Salaspils Vēstis. - Nr.8 (2017, 21.apr.), 7.lpp.</a:t>
            </a:r>
            <a:endParaRPr lang="lv-LV" sz="1400" dirty="0"/>
          </a:p>
        </p:txBody>
      </p:sp>
      <p:sp>
        <p:nvSpPr>
          <p:cNvPr id="5" name="TextBox 4"/>
          <p:cNvSpPr txBox="1"/>
          <p:nvPr/>
        </p:nvSpPr>
        <p:spPr>
          <a:xfrm>
            <a:off x="7786710" y="1000108"/>
            <a:ext cx="615553" cy="5456750"/>
          </a:xfrm>
          <a:prstGeom prst="rect">
            <a:avLst/>
          </a:prstGeom>
          <a:noFill/>
        </p:spPr>
        <p:txBody>
          <a:bodyPr vert="vert270" wrap="none" rtlCol="0">
            <a:spAutoFit/>
          </a:bodyPr>
          <a:lstStyle/>
          <a:p>
            <a:r>
              <a:rPr lang="lv-LV" sz="1400" dirty="0" smtClean="0">
                <a:hlinkClick r:id="rId3"/>
              </a:rPr>
              <a:t>http://www.salaspils.lv/images/SalaspilsVestis_08.04.2017_FINAL.pdf</a:t>
            </a:r>
            <a:endParaRPr lang="lv-LV" sz="1400" dirty="0" smtClean="0"/>
          </a:p>
          <a:p>
            <a:endParaRPr lang="lv-LV"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V_2018_Nr1.PNG"/>
          <p:cNvPicPr>
            <a:picLocks noChangeAspect="1"/>
          </p:cNvPicPr>
          <p:nvPr/>
        </p:nvPicPr>
        <p:blipFill>
          <a:blip r:embed="rId2"/>
          <a:stretch>
            <a:fillRect/>
          </a:stretch>
        </p:blipFill>
        <p:spPr>
          <a:xfrm>
            <a:off x="0" y="208622"/>
            <a:ext cx="8078328" cy="6649378"/>
          </a:xfrm>
          <a:prstGeom prst="rect">
            <a:avLst/>
          </a:prstGeom>
        </p:spPr>
      </p:pic>
      <p:sp>
        <p:nvSpPr>
          <p:cNvPr id="3" name="TextBox 2"/>
          <p:cNvSpPr txBox="1"/>
          <p:nvPr/>
        </p:nvSpPr>
        <p:spPr>
          <a:xfrm>
            <a:off x="8358214" y="1214422"/>
            <a:ext cx="400110" cy="5420138"/>
          </a:xfrm>
          <a:prstGeom prst="rect">
            <a:avLst/>
          </a:prstGeom>
          <a:noFill/>
        </p:spPr>
        <p:txBody>
          <a:bodyPr vert="vert270" wrap="none" rtlCol="0">
            <a:spAutoFit/>
          </a:bodyPr>
          <a:lstStyle/>
          <a:p>
            <a:r>
              <a:rPr lang="lv-LV" sz="1400" dirty="0" smtClean="0">
                <a:hlinkClick r:id="rId3"/>
              </a:rPr>
              <a:t>http://www.salaspils.lv/images/SalaspilsVestis_05.01.2018_FINAL.pdf</a:t>
            </a:r>
            <a:endParaRPr lang="lv-LV" sz="1400" dirty="0"/>
          </a:p>
        </p:txBody>
      </p:sp>
      <p:sp>
        <p:nvSpPr>
          <p:cNvPr id="4" name="TextBox 3"/>
          <p:cNvSpPr txBox="1"/>
          <p:nvPr/>
        </p:nvSpPr>
        <p:spPr>
          <a:xfrm>
            <a:off x="8001024" y="3286124"/>
            <a:ext cx="400110" cy="3336234"/>
          </a:xfrm>
          <a:prstGeom prst="rect">
            <a:avLst/>
          </a:prstGeom>
          <a:noFill/>
        </p:spPr>
        <p:txBody>
          <a:bodyPr vert="vert270" wrap="none" rtlCol="0">
            <a:spAutoFit/>
          </a:bodyPr>
          <a:lstStyle/>
          <a:p>
            <a:r>
              <a:rPr lang="lv-LV" sz="1400" dirty="0" smtClean="0"/>
              <a:t>Salaspils Vēstis. - Nr.1 (2018, 5.janv.), 7.lpp.</a:t>
            </a:r>
            <a:endParaRPr lang="lv-LV"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Šneiderienes.PNG"/>
          <p:cNvPicPr>
            <a:picLocks noChangeAspect="1"/>
          </p:cNvPicPr>
          <p:nvPr/>
        </p:nvPicPr>
        <p:blipFill>
          <a:blip r:embed="rId2"/>
          <a:stretch>
            <a:fillRect/>
          </a:stretch>
        </p:blipFill>
        <p:spPr>
          <a:xfrm>
            <a:off x="0" y="571480"/>
            <a:ext cx="9021435" cy="5220429"/>
          </a:xfrm>
          <a:prstGeom prst="rect">
            <a:avLst/>
          </a:prstGeom>
        </p:spPr>
      </p:pic>
      <p:sp>
        <p:nvSpPr>
          <p:cNvPr id="4" name="TextBox 3"/>
          <p:cNvSpPr txBox="1"/>
          <p:nvPr/>
        </p:nvSpPr>
        <p:spPr>
          <a:xfrm>
            <a:off x="357158" y="5857892"/>
            <a:ext cx="3635547" cy="307777"/>
          </a:xfrm>
          <a:prstGeom prst="rect">
            <a:avLst/>
          </a:prstGeom>
          <a:noFill/>
        </p:spPr>
        <p:txBody>
          <a:bodyPr wrap="none" rtlCol="0">
            <a:spAutoFit/>
          </a:bodyPr>
          <a:lstStyle/>
          <a:p>
            <a:r>
              <a:rPr lang="fr-FR" sz="1400" dirty="0" err="1" smtClean="0"/>
              <a:t>Salaspils</a:t>
            </a:r>
            <a:r>
              <a:rPr lang="fr-FR" sz="1400" dirty="0" smtClean="0"/>
              <a:t> </a:t>
            </a:r>
            <a:r>
              <a:rPr lang="fr-FR" sz="1400" dirty="0" err="1" smtClean="0"/>
              <a:t>Vēstis</a:t>
            </a:r>
            <a:r>
              <a:rPr lang="fr-FR" sz="1400" dirty="0" smtClean="0"/>
              <a:t>. - Nr.6 (2018, 16.</a:t>
            </a:r>
            <a:r>
              <a:rPr lang="fr-FR" sz="1400" dirty="0" err="1" smtClean="0"/>
              <a:t>marts</a:t>
            </a:r>
            <a:r>
              <a:rPr lang="fr-FR" sz="1400" dirty="0" smtClean="0"/>
              <a:t>), 7.lpp.</a:t>
            </a:r>
            <a:endParaRPr lang="lv-LV" sz="1400" dirty="0"/>
          </a:p>
        </p:txBody>
      </p:sp>
      <p:sp>
        <p:nvSpPr>
          <p:cNvPr id="5" name="TextBox 4"/>
          <p:cNvSpPr txBox="1"/>
          <p:nvPr/>
        </p:nvSpPr>
        <p:spPr>
          <a:xfrm>
            <a:off x="357158" y="6143644"/>
            <a:ext cx="5511765" cy="307777"/>
          </a:xfrm>
          <a:prstGeom prst="rect">
            <a:avLst/>
          </a:prstGeom>
          <a:noFill/>
        </p:spPr>
        <p:txBody>
          <a:bodyPr wrap="none" rtlCol="0">
            <a:spAutoFit/>
          </a:bodyPr>
          <a:lstStyle/>
          <a:p>
            <a:r>
              <a:rPr lang="lv-LV" sz="1400" dirty="0" smtClean="0">
                <a:hlinkClick r:id="rId3"/>
              </a:rPr>
              <a:t>http://www.salaspils.lv/images/SalaspilsVestis_16.03.2018_FINAL.pdf</a:t>
            </a:r>
            <a:endParaRPr lang="lv-LV"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Salaspils biblioteka\Salaspils Teatris\no L.Vanagas_gr\Vieta Daugavas muzejā.PNG"/>
          <p:cNvPicPr>
            <a:picLocks noChangeAspect="1" noChangeArrowheads="1"/>
          </p:cNvPicPr>
          <p:nvPr/>
        </p:nvPicPr>
        <p:blipFill>
          <a:blip r:embed="rId2"/>
          <a:srcRect/>
          <a:stretch>
            <a:fillRect/>
          </a:stretch>
        </p:blipFill>
        <p:spPr bwMode="auto">
          <a:xfrm>
            <a:off x="642910" y="2490270"/>
            <a:ext cx="5572164" cy="3777178"/>
          </a:xfrm>
          <a:prstGeom prst="rect">
            <a:avLst/>
          </a:prstGeom>
          <a:noFill/>
        </p:spPr>
      </p:pic>
      <p:pic>
        <p:nvPicPr>
          <p:cNvPr id="2050" name="Picture 2" descr="D:\Salaspils biblioteka\Salaspils Teatris\no L.Vanagas_gr\Vieta Daugavas muzejā_teksts.PNG"/>
          <p:cNvPicPr>
            <a:picLocks noChangeAspect="1" noChangeArrowheads="1"/>
          </p:cNvPicPr>
          <p:nvPr/>
        </p:nvPicPr>
        <p:blipFill>
          <a:blip r:embed="rId3"/>
          <a:srcRect b="62251"/>
          <a:stretch>
            <a:fillRect/>
          </a:stretch>
        </p:blipFill>
        <p:spPr bwMode="auto">
          <a:xfrm>
            <a:off x="3929058" y="1285860"/>
            <a:ext cx="4975255" cy="1571636"/>
          </a:xfrm>
          <a:prstGeom prst="rect">
            <a:avLst/>
          </a:prstGeom>
          <a:noFill/>
        </p:spPr>
      </p:pic>
      <p:pic>
        <p:nvPicPr>
          <p:cNvPr id="2052" name="Picture 4" descr="D:\Salaspils biblioteka\Salaspils Teatris\no L.Vanagas_gr\Paraksts bildei.PNG"/>
          <p:cNvPicPr>
            <a:picLocks noChangeAspect="1" noChangeArrowheads="1"/>
          </p:cNvPicPr>
          <p:nvPr/>
        </p:nvPicPr>
        <p:blipFill>
          <a:blip r:embed="rId4"/>
          <a:srcRect r="4184" b="-2942"/>
          <a:stretch>
            <a:fillRect/>
          </a:stretch>
        </p:blipFill>
        <p:spPr bwMode="auto">
          <a:xfrm>
            <a:off x="571472" y="1643050"/>
            <a:ext cx="2071702" cy="500066"/>
          </a:xfrm>
          <a:prstGeom prst="rect">
            <a:avLst/>
          </a:prstGeom>
          <a:noFill/>
        </p:spPr>
      </p:pic>
      <p:pic>
        <p:nvPicPr>
          <p:cNvPr id="2053" name="Picture 5" descr="D:\Salaspils biblioteka\Salaspils Teatris\no L.Vanagas_gr\Autoriiba bildei.PNG"/>
          <p:cNvPicPr>
            <a:picLocks noChangeAspect="1" noChangeArrowheads="1"/>
          </p:cNvPicPr>
          <p:nvPr/>
        </p:nvPicPr>
        <p:blipFill>
          <a:blip r:embed="rId5"/>
          <a:srcRect/>
          <a:stretch>
            <a:fillRect/>
          </a:stretch>
        </p:blipFill>
        <p:spPr bwMode="auto">
          <a:xfrm>
            <a:off x="642910" y="2143116"/>
            <a:ext cx="1200150" cy="333375"/>
          </a:xfrm>
          <a:prstGeom prst="rect">
            <a:avLst/>
          </a:prstGeom>
          <a:noFill/>
        </p:spPr>
      </p:pic>
      <p:sp>
        <p:nvSpPr>
          <p:cNvPr id="7" name="TextBox 6"/>
          <p:cNvSpPr txBox="1"/>
          <p:nvPr/>
        </p:nvSpPr>
        <p:spPr>
          <a:xfrm>
            <a:off x="642910" y="6286520"/>
            <a:ext cx="6500858" cy="307777"/>
          </a:xfrm>
          <a:prstGeom prst="rect">
            <a:avLst/>
          </a:prstGeom>
          <a:noFill/>
        </p:spPr>
        <p:txBody>
          <a:bodyPr wrap="square" rtlCol="0">
            <a:spAutoFit/>
          </a:bodyPr>
          <a:lstStyle/>
          <a:p>
            <a:r>
              <a:rPr lang="lv-LV" sz="1400" b="1" dirty="0" smtClean="0"/>
              <a:t>Vanaga, L.</a:t>
            </a:r>
            <a:r>
              <a:rPr lang="lv-LV" sz="1400" dirty="0" smtClean="0"/>
              <a:t>  Salaspils novads. - Salaspils : Salaspils novada dome, 2011. </a:t>
            </a:r>
            <a:r>
              <a:rPr lang="lv-LV" sz="1400" dirty="0" smtClean="0"/>
              <a:t>– </a:t>
            </a:r>
            <a:r>
              <a:rPr lang="lv-LV" sz="1400" dirty="0" smtClean="0"/>
              <a:t>82.</a:t>
            </a:r>
            <a:r>
              <a:rPr lang="lv-LV" sz="1400" dirty="0" smtClean="0"/>
              <a:t> </a:t>
            </a:r>
            <a:r>
              <a:rPr lang="lv-LV" sz="1400" dirty="0" smtClean="0"/>
              <a:t>lpp.</a:t>
            </a:r>
            <a:endParaRPr lang="lv-LV"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laspils Teatris_SV_2018.PNG"/>
          <p:cNvPicPr>
            <a:picLocks noChangeAspect="1"/>
          </p:cNvPicPr>
          <p:nvPr/>
        </p:nvPicPr>
        <p:blipFill>
          <a:blip r:embed="rId2"/>
          <a:stretch>
            <a:fillRect/>
          </a:stretch>
        </p:blipFill>
        <p:spPr>
          <a:xfrm>
            <a:off x="1285852" y="0"/>
            <a:ext cx="5857916" cy="6806734"/>
          </a:xfrm>
          <a:prstGeom prst="rect">
            <a:avLst/>
          </a:prstGeom>
        </p:spPr>
      </p:pic>
      <p:sp>
        <p:nvSpPr>
          <p:cNvPr id="3" name="TextBox 2"/>
          <p:cNvSpPr txBox="1"/>
          <p:nvPr/>
        </p:nvSpPr>
        <p:spPr>
          <a:xfrm>
            <a:off x="7072330" y="3214686"/>
            <a:ext cx="400110" cy="3492623"/>
          </a:xfrm>
          <a:prstGeom prst="rect">
            <a:avLst/>
          </a:prstGeom>
          <a:noFill/>
        </p:spPr>
        <p:txBody>
          <a:bodyPr vert="vert270" wrap="none" rtlCol="0">
            <a:spAutoFit/>
          </a:bodyPr>
          <a:lstStyle/>
          <a:p>
            <a:r>
              <a:rPr lang="nn-NO" sz="1400" dirty="0" smtClean="0"/>
              <a:t>Salaspils Vēstis. - Nr.20 (2018, 19.okt.), 4.lpp.</a:t>
            </a:r>
            <a:endParaRPr lang="lv-LV" sz="1400" dirty="0" smtClean="0"/>
          </a:p>
        </p:txBody>
      </p:sp>
      <p:sp>
        <p:nvSpPr>
          <p:cNvPr id="4" name="TextBox 3"/>
          <p:cNvSpPr txBox="1"/>
          <p:nvPr/>
        </p:nvSpPr>
        <p:spPr>
          <a:xfrm>
            <a:off x="7429520" y="1285860"/>
            <a:ext cx="400110" cy="5392887"/>
          </a:xfrm>
          <a:prstGeom prst="rect">
            <a:avLst/>
          </a:prstGeom>
          <a:noFill/>
        </p:spPr>
        <p:txBody>
          <a:bodyPr vert="vert270" wrap="none" rtlCol="0">
            <a:spAutoFit/>
          </a:bodyPr>
          <a:lstStyle/>
          <a:p>
            <a:r>
              <a:rPr lang="lv-LV" sz="1400" dirty="0" smtClean="0">
                <a:hlinkClick r:id="rId3"/>
              </a:rPr>
              <a:t>http://www.salaspils.lv/images/SalaspilsVestis_19.10.2018_FINAL.pdf</a:t>
            </a:r>
            <a:endParaRPr lang="lv-LV"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87623" y="0"/>
            <a:ext cx="6168754" cy="6858000"/>
          </a:xfrm>
          <a:prstGeom prst="rect">
            <a:avLst/>
          </a:prstGeom>
        </p:spPr>
      </p:pic>
      <p:sp>
        <p:nvSpPr>
          <p:cNvPr id="4" name="TextBox 3"/>
          <p:cNvSpPr txBox="1"/>
          <p:nvPr/>
        </p:nvSpPr>
        <p:spPr>
          <a:xfrm rot="16200000">
            <a:off x="5455547" y="4397161"/>
            <a:ext cx="4387240" cy="307777"/>
          </a:xfrm>
          <a:prstGeom prst="rect">
            <a:avLst/>
          </a:prstGeom>
          <a:noFill/>
        </p:spPr>
        <p:txBody>
          <a:bodyPr wrap="square" rtlCol="0">
            <a:spAutoFit/>
          </a:bodyPr>
          <a:lstStyle/>
          <a:p>
            <a:r>
              <a:rPr lang="lv-LV" sz="1400" dirty="0"/>
              <a:t>Salaspils Vēstis. - Nr.2 (2019, 18.janvāris), 6.lpp. </a:t>
            </a:r>
          </a:p>
        </p:txBody>
      </p:sp>
      <p:sp>
        <p:nvSpPr>
          <p:cNvPr id="5" name="TextBox 4"/>
          <p:cNvSpPr txBox="1"/>
          <p:nvPr/>
        </p:nvSpPr>
        <p:spPr>
          <a:xfrm>
            <a:off x="8429652" y="3929066"/>
            <a:ext cx="184731" cy="369332"/>
          </a:xfrm>
          <a:prstGeom prst="rect">
            <a:avLst/>
          </a:prstGeom>
          <a:noFill/>
        </p:spPr>
        <p:txBody>
          <a:bodyPr wrap="none" rtlCol="0">
            <a:spAutoFit/>
          </a:bodyPr>
          <a:lstStyle/>
          <a:p>
            <a:endParaRPr lang="lv-LV" dirty="0"/>
          </a:p>
        </p:txBody>
      </p:sp>
      <p:sp>
        <p:nvSpPr>
          <p:cNvPr id="6" name="TextBox 5"/>
          <p:cNvSpPr txBox="1"/>
          <p:nvPr/>
        </p:nvSpPr>
        <p:spPr>
          <a:xfrm>
            <a:off x="7786710" y="1428736"/>
            <a:ext cx="615553" cy="5232138"/>
          </a:xfrm>
          <a:prstGeom prst="rect">
            <a:avLst/>
          </a:prstGeom>
          <a:noFill/>
        </p:spPr>
        <p:txBody>
          <a:bodyPr vert="vert270" wrap="none" rtlCol="0">
            <a:spAutoFit/>
          </a:bodyPr>
          <a:lstStyle/>
          <a:p>
            <a:r>
              <a:rPr lang="lv-LV" sz="1400" dirty="0" smtClean="0">
                <a:hlinkClick r:id="rId3"/>
              </a:rPr>
              <a:t>http://www.salaspils.lv/images/SalaspilsVestis_18.01.2019_final.pdf</a:t>
            </a:r>
            <a:endParaRPr lang="lv-LV" sz="1400" dirty="0" smtClean="0"/>
          </a:p>
          <a:p>
            <a:endParaRPr lang="lv-LV" sz="1400" dirty="0"/>
          </a:p>
        </p:txBody>
      </p:sp>
    </p:spTree>
    <p:extLst>
      <p:ext uri="{BB962C8B-B14F-4D97-AF65-F5344CB8AC3E}">
        <p14:creationId xmlns:p14="http://schemas.microsoft.com/office/powerpoint/2010/main" xmlns="" val="35625103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26" y="571480"/>
            <a:ext cx="8786874" cy="706090"/>
          </a:xfrm>
        </p:spPr>
        <p:txBody>
          <a:bodyPr>
            <a:normAutofit/>
          </a:bodyPr>
          <a:lstStyle/>
          <a:p>
            <a:pPr algn="ctr"/>
            <a:r>
              <a:rPr lang="lv-LV" sz="3600" dirty="0" smtClean="0">
                <a:latin typeface="+mn-lt"/>
              </a:rPr>
              <a:t>Epizode no izrādes “Domājot par Frīdu…”</a:t>
            </a:r>
            <a:endParaRPr lang="lv-LV" sz="3600" dirty="0">
              <a:latin typeface="+mn-lt"/>
            </a:endParaRPr>
          </a:p>
        </p:txBody>
      </p:sp>
      <p:sp>
        <p:nvSpPr>
          <p:cNvPr id="4" name="TextBox 3"/>
          <p:cNvSpPr txBox="1"/>
          <p:nvPr/>
        </p:nvSpPr>
        <p:spPr>
          <a:xfrm>
            <a:off x="1142976" y="6215082"/>
            <a:ext cx="2071702" cy="307777"/>
          </a:xfrm>
          <a:prstGeom prst="rect">
            <a:avLst/>
          </a:prstGeom>
          <a:noFill/>
        </p:spPr>
        <p:txBody>
          <a:bodyPr wrap="square" rtlCol="0">
            <a:spAutoFit/>
          </a:bodyPr>
          <a:lstStyle/>
          <a:p>
            <a:r>
              <a:rPr lang="lv-LV" sz="1400" dirty="0" smtClean="0"/>
              <a:t>Foto A.Priedīte</a:t>
            </a:r>
            <a:endParaRPr lang="lv-LV" sz="1400"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rcRect l="10046" t="7204" b="7417"/>
          <a:stretch>
            <a:fillRect/>
          </a:stretch>
        </p:blipFill>
        <p:spPr>
          <a:xfrm>
            <a:off x="1071538" y="1357298"/>
            <a:ext cx="6929486" cy="493272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26" y="428604"/>
            <a:ext cx="8429716" cy="706090"/>
          </a:xfrm>
        </p:spPr>
        <p:txBody>
          <a:bodyPr>
            <a:noAutofit/>
          </a:bodyPr>
          <a:lstStyle/>
          <a:p>
            <a:pPr algn="ctr"/>
            <a:r>
              <a:rPr lang="lv-LV" sz="3600" dirty="0" smtClean="0"/>
              <a:t>Epizode no izrādes “Domājot par Frīdu…”</a:t>
            </a:r>
            <a:endParaRPr lang="lv-LV" sz="3600" dirty="0"/>
          </a:p>
        </p:txBody>
      </p:sp>
      <p:sp>
        <p:nvSpPr>
          <p:cNvPr id="4" name="TextBox 3"/>
          <p:cNvSpPr txBox="1"/>
          <p:nvPr/>
        </p:nvSpPr>
        <p:spPr>
          <a:xfrm>
            <a:off x="1071538" y="6357958"/>
            <a:ext cx="2071702" cy="307777"/>
          </a:xfrm>
          <a:prstGeom prst="rect">
            <a:avLst/>
          </a:prstGeom>
          <a:noFill/>
        </p:spPr>
        <p:txBody>
          <a:bodyPr wrap="square" rtlCol="0">
            <a:spAutoFit/>
          </a:bodyPr>
          <a:lstStyle/>
          <a:p>
            <a:r>
              <a:rPr lang="lv-LV" sz="1400" dirty="0" smtClean="0"/>
              <a:t>Foto A.Priedīte</a:t>
            </a:r>
            <a:endParaRPr lang="lv-LV" sz="1400"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28662" y="1214422"/>
            <a:ext cx="6855941" cy="514195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20673911">
            <a:off x="1814178" y="3358439"/>
            <a:ext cx="4442670" cy="29617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4282" y="1428736"/>
            <a:ext cx="4500595" cy="300039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rcRect t="22913"/>
          <a:stretch>
            <a:fillRect/>
          </a:stretch>
        </p:blipFill>
        <p:spPr>
          <a:xfrm rot="1288915">
            <a:off x="3954742" y="1769071"/>
            <a:ext cx="5021774" cy="2846231"/>
          </a:xfrm>
          <a:prstGeom prst="rect">
            <a:avLst/>
          </a:prstGeom>
        </p:spPr>
      </p:pic>
      <p:sp>
        <p:nvSpPr>
          <p:cNvPr id="4" name="TextBox 3"/>
          <p:cNvSpPr txBox="1"/>
          <p:nvPr/>
        </p:nvSpPr>
        <p:spPr>
          <a:xfrm>
            <a:off x="500034" y="6286520"/>
            <a:ext cx="1500198" cy="307777"/>
          </a:xfrm>
          <a:prstGeom prst="rect">
            <a:avLst/>
          </a:prstGeom>
          <a:noFill/>
        </p:spPr>
        <p:txBody>
          <a:bodyPr wrap="square" rtlCol="0">
            <a:spAutoFit/>
          </a:bodyPr>
          <a:lstStyle/>
          <a:p>
            <a:r>
              <a:rPr lang="lv-LV" sz="1400" dirty="0" smtClean="0"/>
              <a:t>Foto A.Priedīte</a:t>
            </a:r>
            <a:endParaRPr lang="lv-LV" sz="1400" dirty="0"/>
          </a:p>
        </p:txBody>
      </p:sp>
      <p:sp>
        <p:nvSpPr>
          <p:cNvPr id="6" name="TextBox 5"/>
          <p:cNvSpPr txBox="1"/>
          <p:nvPr/>
        </p:nvSpPr>
        <p:spPr>
          <a:xfrm>
            <a:off x="500034" y="500042"/>
            <a:ext cx="8475117" cy="646331"/>
          </a:xfrm>
          <a:prstGeom prst="rect">
            <a:avLst/>
          </a:prstGeom>
          <a:noFill/>
        </p:spPr>
        <p:txBody>
          <a:bodyPr wrap="square" rtlCol="0">
            <a:spAutoFit/>
          </a:bodyPr>
          <a:lstStyle/>
          <a:p>
            <a:pPr algn="ctr"/>
            <a:r>
              <a:rPr lang="lv-LV" sz="3600" dirty="0" smtClean="0">
                <a:solidFill>
                  <a:schemeClr val="tx2"/>
                </a:solidFill>
              </a:rPr>
              <a:t>Epizodes </a:t>
            </a:r>
            <a:r>
              <a:rPr lang="lv-LV" sz="3600" dirty="0">
                <a:solidFill>
                  <a:schemeClr val="tx2"/>
                </a:solidFill>
              </a:rPr>
              <a:t>no izrādes “Domājot par Frīdu…”</a:t>
            </a:r>
          </a:p>
        </p:txBody>
      </p:sp>
    </p:spTree>
    <p:extLst>
      <p:ext uri="{BB962C8B-B14F-4D97-AF65-F5344CB8AC3E}">
        <p14:creationId xmlns:p14="http://schemas.microsoft.com/office/powerpoint/2010/main" xmlns="" val="13375765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V_Nr.5_2019.PNG"/>
          <p:cNvPicPr>
            <a:picLocks noChangeAspect="1"/>
          </p:cNvPicPr>
          <p:nvPr/>
        </p:nvPicPr>
        <p:blipFill>
          <a:blip r:embed="rId2"/>
          <a:stretch>
            <a:fillRect/>
          </a:stretch>
        </p:blipFill>
        <p:spPr>
          <a:xfrm>
            <a:off x="0" y="1071546"/>
            <a:ext cx="9144000" cy="4723642"/>
          </a:xfrm>
          <a:prstGeom prst="rect">
            <a:avLst/>
          </a:prstGeom>
        </p:spPr>
      </p:pic>
      <p:sp>
        <p:nvSpPr>
          <p:cNvPr id="3" name="TextBox 2"/>
          <p:cNvSpPr txBox="1"/>
          <p:nvPr/>
        </p:nvSpPr>
        <p:spPr>
          <a:xfrm>
            <a:off x="285720" y="5786454"/>
            <a:ext cx="3380477" cy="307777"/>
          </a:xfrm>
          <a:prstGeom prst="rect">
            <a:avLst/>
          </a:prstGeom>
          <a:noFill/>
        </p:spPr>
        <p:txBody>
          <a:bodyPr wrap="none" rtlCol="0">
            <a:spAutoFit/>
          </a:bodyPr>
          <a:lstStyle/>
          <a:p>
            <a:r>
              <a:rPr lang="fr-FR" sz="1400" dirty="0" err="1" smtClean="0"/>
              <a:t>Salaspils</a:t>
            </a:r>
            <a:r>
              <a:rPr lang="fr-FR" sz="1400" dirty="0" smtClean="0"/>
              <a:t> </a:t>
            </a:r>
            <a:r>
              <a:rPr lang="fr-FR" sz="1400" dirty="0" err="1" smtClean="0"/>
              <a:t>Vēstis</a:t>
            </a:r>
            <a:r>
              <a:rPr lang="fr-FR" sz="1400" dirty="0" smtClean="0"/>
              <a:t> Nr.5 (2019, 1.</a:t>
            </a:r>
            <a:r>
              <a:rPr lang="fr-FR" sz="1400" dirty="0" err="1" smtClean="0"/>
              <a:t>marts</a:t>
            </a:r>
            <a:r>
              <a:rPr lang="fr-FR" sz="1400" dirty="0" smtClean="0"/>
              <a:t>), 6.lpp.</a:t>
            </a:r>
            <a:endParaRPr lang="lv-LV" sz="1400" dirty="0"/>
          </a:p>
        </p:txBody>
      </p:sp>
      <p:sp>
        <p:nvSpPr>
          <p:cNvPr id="4" name="TextBox 3"/>
          <p:cNvSpPr txBox="1"/>
          <p:nvPr/>
        </p:nvSpPr>
        <p:spPr>
          <a:xfrm>
            <a:off x="285720" y="6072206"/>
            <a:ext cx="8001056" cy="307777"/>
          </a:xfrm>
          <a:prstGeom prst="rect">
            <a:avLst/>
          </a:prstGeom>
          <a:noFill/>
        </p:spPr>
        <p:txBody>
          <a:bodyPr wrap="square" rtlCol="0">
            <a:spAutoFit/>
          </a:bodyPr>
          <a:lstStyle/>
          <a:p>
            <a:r>
              <a:rPr lang="lv-LV" sz="1400" dirty="0" smtClean="0">
                <a:hlinkClick r:id="rId3"/>
              </a:rPr>
              <a:t>http://www.salaspils.lv/images/Salaspils_Vestis_nr_05.2019_FINAL.pdf</a:t>
            </a:r>
            <a:endParaRPr lang="lv-LV" sz="1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142844" y="5072074"/>
            <a:ext cx="3857656" cy="357190"/>
          </a:xfrm>
        </p:spPr>
        <p:txBody>
          <a:bodyPr>
            <a:noAutofit/>
          </a:bodyPr>
          <a:lstStyle/>
          <a:p>
            <a:pPr>
              <a:buNone/>
            </a:pPr>
            <a:r>
              <a:rPr lang="lv-LV" sz="1400" dirty="0" smtClean="0"/>
              <a:t>Salaspils Vēstis. - Nr.5 (2019, 1.marts), 6.lpp.</a:t>
            </a:r>
            <a:endParaRPr lang="lv-LV" sz="1400" dirty="0"/>
          </a:p>
        </p:txBody>
      </p:sp>
      <p:pic>
        <p:nvPicPr>
          <p:cNvPr id="9" name="Picture 8" descr="Jaunaas_telpas_2019marts.JPG"/>
          <p:cNvPicPr>
            <a:picLocks noChangeAspect="1"/>
          </p:cNvPicPr>
          <p:nvPr/>
        </p:nvPicPr>
        <p:blipFill>
          <a:blip r:embed="rId2"/>
          <a:stretch>
            <a:fillRect/>
          </a:stretch>
        </p:blipFill>
        <p:spPr>
          <a:xfrm>
            <a:off x="0" y="1357298"/>
            <a:ext cx="9067980" cy="3717020"/>
          </a:xfrm>
          <a:prstGeom prst="rect">
            <a:avLst/>
          </a:prstGeom>
        </p:spPr>
      </p:pic>
      <p:sp>
        <p:nvSpPr>
          <p:cNvPr id="5" name="TextBox 4"/>
          <p:cNvSpPr txBox="1"/>
          <p:nvPr/>
        </p:nvSpPr>
        <p:spPr>
          <a:xfrm>
            <a:off x="142844" y="5357826"/>
            <a:ext cx="5667064" cy="307777"/>
          </a:xfrm>
          <a:prstGeom prst="rect">
            <a:avLst/>
          </a:prstGeom>
          <a:noFill/>
        </p:spPr>
        <p:txBody>
          <a:bodyPr wrap="none" rtlCol="0">
            <a:spAutoFit/>
          </a:bodyPr>
          <a:lstStyle/>
          <a:p>
            <a:r>
              <a:rPr lang="lv-LV" sz="1400" dirty="0" smtClean="0">
                <a:hlinkClick r:id="rId3"/>
              </a:rPr>
              <a:t>http://www.salaspils.lv/images/Salaspils_Vestis_nr_05.2019_FINAL.pdf</a:t>
            </a:r>
            <a:endParaRPr lang="lv-LV" sz="1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ātra sports.PNG"/>
          <p:cNvPicPr>
            <a:picLocks noChangeAspect="1"/>
          </p:cNvPicPr>
          <p:nvPr/>
        </p:nvPicPr>
        <p:blipFill>
          <a:blip r:embed="rId2"/>
          <a:stretch>
            <a:fillRect/>
          </a:stretch>
        </p:blipFill>
        <p:spPr>
          <a:xfrm>
            <a:off x="2143108" y="214290"/>
            <a:ext cx="4300797" cy="6386032"/>
          </a:xfrm>
          <a:prstGeom prst="rect">
            <a:avLst/>
          </a:prstGeom>
        </p:spPr>
      </p:pic>
      <p:sp>
        <p:nvSpPr>
          <p:cNvPr id="4" name="TextBox 3"/>
          <p:cNvSpPr txBox="1"/>
          <p:nvPr/>
        </p:nvSpPr>
        <p:spPr>
          <a:xfrm>
            <a:off x="6500826" y="3143248"/>
            <a:ext cx="400110" cy="3474797"/>
          </a:xfrm>
          <a:prstGeom prst="rect">
            <a:avLst/>
          </a:prstGeom>
          <a:noFill/>
        </p:spPr>
        <p:txBody>
          <a:bodyPr vert="vert270" wrap="none" rtlCol="0">
            <a:spAutoFit/>
          </a:bodyPr>
          <a:lstStyle/>
          <a:p>
            <a:r>
              <a:rPr lang="lv-LV" sz="1400" dirty="0" smtClean="0"/>
              <a:t>Salaspils Vēstis Nr.8 (2019, 19.aprīlis), 6.lpp. </a:t>
            </a:r>
            <a:endParaRPr lang="lv-LV" sz="1400" dirty="0"/>
          </a:p>
        </p:txBody>
      </p:sp>
      <p:sp>
        <p:nvSpPr>
          <p:cNvPr id="5" name="TextBox 4"/>
          <p:cNvSpPr txBox="1"/>
          <p:nvPr/>
        </p:nvSpPr>
        <p:spPr>
          <a:xfrm>
            <a:off x="6786578" y="1071546"/>
            <a:ext cx="615553" cy="5586850"/>
          </a:xfrm>
          <a:prstGeom prst="rect">
            <a:avLst/>
          </a:prstGeom>
          <a:noFill/>
        </p:spPr>
        <p:txBody>
          <a:bodyPr vert="vert270" wrap="square" rtlCol="0">
            <a:spAutoFit/>
          </a:bodyPr>
          <a:lstStyle/>
          <a:p>
            <a:r>
              <a:rPr lang="lv-LV" sz="1400" dirty="0" smtClean="0">
                <a:hlinkClick r:id="rId3"/>
              </a:rPr>
              <a:t>http://www.salaspils.lv/images/Salaspils_Vestis_nr_08.2019_FINAL.pdf</a:t>
            </a:r>
            <a:endParaRPr lang="lv-LV" sz="1400" dirty="0" smtClean="0"/>
          </a:p>
          <a:p>
            <a:endParaRPr lang="lv-LV" sz="1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55776" y="0"/>
            <a:ext cx="4032448" cy="6780436"/>
          </a:xfrm>
          <a:prstGeom prst="rect">
            <a:avLst/>
          </a:prstGeom>
        </p:spPr>
      </p:pic>
      <p:sp>
        <p:nvSpPr>
          <p:cNvPr id="7" name="TextBox 6"/>
          <p:cNvSpPr txBox="1"/>
          <p:nvPr/>
        </p:nvSpPr>
        <p:spPr>
          <a:xfrm rot="16200000">
            <a:off x="4227059" y="4044305"/>
            <a:ext cx="4824536" cy="307777"/>
          </a:xfrm>
          <a:prstGeom prst="rect">
            <a:avLst/>
          </a:prstGeom>
          <a:noFill/>
        </p:spPr>
        <p:txBody>
          <a:bodyPr wrap="square" rtlCol="0">
            <a:spAutoFit/>
          </a:bodyPr>
          <a:lstStyle/>
          <a:p>
            <a:r>
              <a:rPr lang="lv-LV" sz="1400" dirty="0"/>
              <a:t>Salaspils Vēstis. - Nr.13 (2019, 5.jūlijs), 6.lpp</a:t>
            </a:r>
            <a:r>
              <a:rPr lang="lv-LV" sz="1200" dirty="0" smtClean="0"/>
              <a:t>.</a:t>
            </a:r>
            <a:endParaRPr lang="lv-LV" sz="1200" dirty="0"/>
          </a:p>
        </p:txBody>
      </p:sp>
      <p:sp>
        <p:nvSpPr>
          <p:cNvPr id="4" name="TextBox 3"/>
          <p:cNvSpPr txBox="1"/>
          <p:nvPr/>
        </p:nvSpPr>
        <p:spPr>
          <a:xfrm>
            <a:off x="6858017" y="285728"/>
            <a:ext cx="615553" cy="6572272"/>
          </a:xfrm>
          <a:prstGeom prst="rect">
            <a:avLst/>
          </a:prstGeom>
          <a:noFill/>
        </p:spPr>
        <p:txBody>
          <a:bodyPr vert="vert270" wrap="square" rtlCol="0">
            <a:spAutoFit/>
          </a:bodyPr>
          <a:lstStyle/>
          <a:p>
            <a:r>
              <a:rPr lang="lv-LV" sz="1400" dirty="0" smtClean="0">
                <a:hlinkClick r:id="rId3"/>
              </a:rPr>
              <a:t>http://www.salaspils.lv/images/salaspils_vestis/2019/Salaspils_Vestis_nr_05.07.2019_FINAL.pdf</a:t>
            </a:r>
            <a:endParaRPr lang="lv-LV" sz="1400" dirty="0"/>
          </a:p>
        </p:txBody>
      </p:sp>
    </p:spTree>
    <p:extLst>
      <p:ext uri="{BB962C8B-B14F-4D97-AF65-F5344CB8AC3E}">
        <p14:creationId xmlns:p14="http://schemas.microsoft.com/office/powerpoint/2010/main" xmlns="" val="13989106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571480"/>
            <a:ext cx="4214842" cy="693860"/>
          </a:xfrm>
        </p:spPr>
        <p:txBody>
          <a:bodyPr>
            <a:noAutofit/>
          </a:bodyPr>
          <a:lstStyle/>
          <a:p>
            <a:pPr algn="ctr"/>
            <a:r>
              <a:rPr lang="lv-LV" sz="4400" dirty="0" smtClean="0"/>
              <a:t>Dalība festivālos</a:t>
            </a:r>
            <a:endParaRPr lang="lv-LV" sz="4400" dirty="0"/>
          </a:p>
        </p:txBody>
      </p:sp>
      <p:pic>
        <p:nvPicPr>
          <p:cNvPr id="3" name="Picture 2" descr="Abtenava_2019_juun.JPG"/>
          <p:cNvPicPr>
            <a:picLocks noChangeAspect="1"/>
          </p:cNvPicPr>
          <p:nvPr/>
        </p:nvPicPr>
        <p:blipFill>
          <a:blip r:embed="rId2"/>
          <a:stretch>
            <a:fillRect/>
          </a:stretch>
        </p:blipFill>
        <p:spPr>
          <a:xfrm>
            <a:off x="214282" y="1500174"/>
            <a:ext cx="3571900" cy="2165121"/>
          </a:xfrm>
          <a:prstGeom prst="rect">
            <a:avLst/>
          </a:prstGeom>
        </p:spPr>
      </p:pic>
      <p:sp>
        <p:nvSpPr>
          <p:cNvPr id="4" name="Title 1"/>
          <p:cNvSpPr txBox="1">
            <a:spLocks/>
          </p:cNvSpPr>
          <p:nvPr/>
        </p:nvSpPr>
        <p:spPr>
          <a:xfrm>
            <a:off x="214282" y="3643314"/>
            <a:ext cx="3286148" cy="428628"/>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4400" b="0" i="0" u="none" strike="noStrike" kern="1200" cap="none" spc="0" normalizeH="0" baseline="0" noProof="0" dirty="0" smtClean="0">
                <a:ln>
                  <a:noFill/>
                </a:ln>
                <a:solidFill>
                  <a:schemeClr val="tx1"/>
                </a:solidFill>
                <a:effectLst/>
                <a:uLnTx/>
                <a:uFillTx/>
                <a:latin typeface="+mj-lt"/>
                <a:ea typeface="+mj-ea"/>
                <a:cs typeface="+mj-cs"/>
              </a:rPr>
              <a:t>9. Starptautiskajā teātru festivālā Austrijas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4400" b="0" i="0" u="none" strike="noStrike" kern="1200" cap="none" spc="0" normalizeH="0" baseline="0" noProof="0" dirty="0" smtClean="0">
                <a:ln>
                  <a:noFill/>
                </a:ln>
                <a:solidFill>
                  <a:schemeClr val="tx1"/>
                </a:solidFill>
                <a:effectLst/>
                <a:uLnTx/>
                <a:uFillTx/>
                <a:latin typeface="+mj-lt"/>
                <a:ea typeface="+mj-ea"/>
                <a:cs typeface="+mj-cs"/>
              </a:rPr>
              <a:t>pilsētā Abtenavā (Abtenau), 2019.g.jūnijs</a:t>
            </a:r>
          </a:p>
        </p:txBody>
      </p:sp>
      <p:pic>
        <p:nvPicPr>
          <p:cNvPr id="5" name="Picture 4" descr="100gadesDzSv.JPG"/>
          <p:cNvPicPr>
            <a:picLocks noChangeAspect="1"/>
          </p:cNvPicPr>
          <p:nvPr/>
        </p:nvPicPr>
        <p:blipFill>
          <a:blip r:embed="rId3"/>
          <a:stretch>
            <a:fillRect/>
          </a:stretch>
        </p:blipFill>
        <p:spPr>
          <a:xfrm>
            <a:off x="3857620" y="1357298"/>
            <a:ext cx="4725475" cy="3714776"/>
          </a:xfrm>
          <a:prstGeom prst="rect">
            <a:avLst/>
          </a:prstGeom>
        </p:spPr>
      </p:pic>
      <p:sp>
        <p:nvSpPr>
          <p:cNvPr id="6" name="TextBox 5"/>
          <p:cNvSpPr txBox="1"/>
          <p:nvPr/>
        </p:nvSpPr>
        <p:spPr>
          <a:xfrm>
            <a:off x="4071934" y="4929198"/>
            <a:ext cx="4429156" cy="430887"/>
          </a:xfrm>
          <a:prstGeom prst="rect">
            <a:avLst/>
          </a:prstGeom>
          <a:noFill/>
        </p:spPr>
        <p:txBody>
          <a:bodyPr wrap="square" rtlCol="0">
            <a:spAutoFit/>
          </a:bodyPr>
          <a:lstStyle/>
          <a:p>
            <a:pPr algn="ctr"/>
            <a:r>
              <a:rPr lang="lv-LV" sz="1100" dirty="0" smtClean="0"/>
              <a:t>Ar Ādolfa Alunāna </a:t>
            </a:r>
            <a:r>
              <a:rPr lang="lv-LV" sz="1100" dirty="0"/>
              <a:t>joku spēli “</a:t>
            </a:r>
            <a:r>
              <a:rPr lang="lv-LV" sz="1100" dirty="0" smtClean="0"/>
              <a:t>Šneiderienes” </a:t>
            </a:r>
          </a:p>
          <a:p>
            <a:pPr algn="ctr"/>
            <a:r>
              <a:rPr lang="lv-LV" sz="1100" dirty="0" smtClean="0"/>
              <a:t>Vispārējos XXVI latviešu dziesmu un XVI deju svētkos, 2018.g.vasara</a:t>
            </a:r>
            <a:endParaRPr lang="lv-LV" sz="1100" dirty="0"/>
          </a:p>
        </p:txBody>
      </p:sp>
      <p:pic>
        <p:nvPicPr>
          <p:cNvPr id="7" name="Picture 6" descr="Salidojums_Ventspilii_2014.JPG"/>
          <p:cNvPicPr>
            <a:picLocks noChangeAspect="1"/>
          </p:cNvPicPr>
          <p:nvPr/>
        </p:nvPicPr>
        <p:blipFill>
          <a:blip r:embed="rId4"/>
          <a:stretch>
            <a:fillRect/>
          </a:stretch>
        </p:blipFill>
        <p:spPr>
          <a:xfrm>
            <a:off x="357158" y="4260914"/>
            <a:ext cx="3596797" cy="2320869"/>
          </a:xfrm>
          <a:prstGeom prst="rect">
            <a:avLst/>
          </a:prstGeom>
        </p:spPr>
      </p:pic>
      <p:sp>
        <p:nvSpPr>
          <p:cNvPr id="9" name="TextBox 8"/>
          <p:cNvSpPr txBox="1"/>
          <p:nvPr/>
        </p:nvSpPr>
        <p:spPr>
          <a:xfrm>
            <a:off x="3929058" y="5929330"/>
            <a:ext cx="2857520" cy="430887"/>
          </a:xfrm>
          <a:prstGeom prst="rect">
            <a:avLst/>
          </a:prstGeom>
          <a:noFill/>
        </p:spPr>
        <p:txBody>
          <a:bodyPr wrap="square" rtlCol="0">
            <a:spAutoFit/>
          </a:bodyPr>
          <a:lstStyle/>
          <a:p>
            <a:r>
              <a:rPr lang="lv-LV" sz="1100" dirty="0" smtClean="0"/>
              <a:t>XIII Latvijas Amatierteātru salidojumā Ventspilī, 2014.g.jūlijs</a:t>
            </a:r>
            <a:endParaRPr lang="lv-LV" sz="11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alaspils biblioteka\Salaspils Teatris\no L.Vanagas_gr\20gssaakums.PNG"/>
          <p:cNvPicPr>
            <a:picLocks noChangeAspect="1" noChangeArrowheads="1"/>
          </p:cNvPicPr>
          <p:nvPr/>
        </p:nvPicPr>
        <p:blipFill>
          <a:blip r:embed="rId2"/>
          <a:srcRect l="2482" r="2545" b="68356"/>
          <a:stretch>
            <a:fillRect/>
          </a:stretch>
        </p:blipFill>
        <p:spPr bwMode="auto">
          <a:xfrm>
            <a:off x="428596" y="2285992"/>
            <a:ext cx="8201179" cy="2571768"/>
          </a:xfrm>
          <a:prstGeom prst="rect">
            <a:avLst/>
          </a:prstGeom>
          <a:noFill/>
        </p:spPr>
      </p:pic>
      <p:sp>
        <p:nvSpPr>
          <p:cNvPr id="4" name="TextBox 3"/>
          <p:cNvSpPr txBox="1"/>
          <p:nvPr/>
        </p:nvSpPr>
        <p:spPr>
          <a:xfrm>
            <a:off x="428596" y="5000636"/>
            <a:ext cx="6572296" cy="307777"/>
          </a:xfrm>
          <a:prstGeom prst="rect">
            <a:avLst/>
          </a:prstGeom>
          <a:noFill/>
        </p:spPr>
        <p:txBody>
          <a:bodyPr wrap="square" rtlCol="0">
            <a:spAutoFit/>
          </a:bodyPr>
          <a:lstStyle/>
          <a:p>
            <a:r>
              <a:rPr lang="lv-LV" sz="1400" b="1" dirty="0" smtClean="0"/>
              <a:t>Vanaga, L.</a:t>
            </a:r>
            <a:r>
              <a:rPr lang="lv-LV" sz="1400" dirty="0" smtClean="0"/>
              <a:t>  Salaspils novads. - Salaspils : Salaspils novada dome, 2011. </a:t>
            </a:r>
            <a:r>
              <a:rPr lang="lv-LV" sz="1400" dirty="0" smtClean="0"/>
              <a:t>– </a:t>
            </a:r>
            <a:r>
              <a:rPr lang="lv-LV" sz="1400" dirty="0" smtClean="0"/>
              <a:t>168. </a:t>
            </a:r>
            <a:r>
              <a:rPr lang="lv-LV" sz="1400" dirty="0" smtClean="0"/>
              <a:t>lpp</a:t>
            </a:r>
            <a:r>
              <a:rPr lang="lv-LV" sz="1400" dirty="0" smtClean="0"/>
              <a:t>.</a:t>
            </a:r>
            <a:endParaRPr lang="lv-LV"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44.jpg"/>
          <p:cNvPicPr>
            <a:picLocks noChangeAspect="1"/>
          </p:cNvPicPr>
          <p:nvPr/>
        </p:nvPicPr>
        <p:blipFill>
          <a:blip r:embed="rId2"/>
          <a:stretch>
            <a:fillRect/>
          </a:stretch>
        </p:blipFill>
        <p:spPr>
          <a:xfrm>
            <a:off x="214282" y="2214554"/>
            <a:ext cx="8715404" cy="2377983"/>
          </a:xfrm>
          <a:prstGeom prst="rect">
            <a:avLst/>
          </a:prstGeom>
        </p:spPr>
      </p:pic>
      <p:sp>
        <p:nvSpPr>
          <p:cNvPr id="6" name="TextBox 5"/>
          <p:cNvSpPr txBox="1"/>
          <p:nvPr/>
        </p:nvSpPr>
        <p:spPr>
          <a:xfrm>
            <a:off x="214282" y="4857760"/>
            <a:ext cx="6500858" cy="307777"/>
          </a:xfrm>
          <a:prstGeom prst="rect">
            <a:avLst/>
          </a:prstGeom>
          <a:noFill/>
        </p:spPr>
        <p:txBody>
          <a:bodyPr wrap="square" rtlCol="0">
            <a:spAutoFit/>
          </a:bodyPr>
          <a:lstStyle/>
          <a:p>
            <a:r>
              <a:rPr lang="lv-LV" sz="1400" b="1" dirty="0" smtClean="0"/>
              <a:t>Vanaga, L.</a:t>
            </a:r>
            <a:r>
              <a:rPr lang="lv-LV" sz="1400" dirty="0" smtClean="0"/>
              <a:t>  Salaspils novads. - Salaspils : Salaspils novada dome, 2011. </a:t>
            </a:r>
            <a:r>
              <a:rPr lang="lv-LV" sz="1400" dirty="0" smtClean="0"/>
              <a:t>– 207. </a:t>
            </a:r>
            <a:r>
              <a:rPr lang="lv-LV" sz="1400" dirty="0" smtClean="0"/>
              <a:t>lpp.</a:t>
            </a:r>
            <a:endParaRPr lang="lv-LV"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B_1949_Nr32.PNG"/>
          <p:cNvPicPr>
            <a:picLocks noChangeAspect="1"/>
          </p:cNvPicPr>
          <p:nvPr/>
        </p:nvPicPr>
        <p:blipFill>
          <a:blip r:embed="rId2"/>
          <a:stretch>
            <a:fillRect/>
          </a:stretch>
        </p:blipFill>
        <p:spPr>
          <a:xfrm>
            <a:off x="714348" y="357166"/>
            <a:ext cx="7215238" cy="5551060"/>
          </a:xfrm>
          <a:prstGeom prst="rect">
            <a:avLst/>
          </a:prstGeom>
        </p:spPr>
      </p:pic>
      <p:sp>
        <p:nvSpPr>
          <p:cNvPr id="3" name="TextBox 2"/>
          <p:cNvSpPr txBox="1"/>
          <p:nvPr/>
        </p:nvSpPr>
        <p:spPr>
          <a:xfrm>
            <a:off x="642910" y="5929330"/>
            <a:ext cx="2982227" cy="307777"/>
          </a:xfrm>
          <a:prstGeom prst="rect">
            <a:avLst/>
          </a:prstGeom>
          <a:noFill/>
        </p:spPr>
        <p:txBody>
          <a:bodyPr vert="horz" wrap="none" rtlCol="0">
            <a:spAutoFit/>
          </a:bodyPr>
          <a:lstStyle/>
          <a:p>
            <a:r>
              <a:rPr lang="lv-LV" sz="1400" dirty="0" smtClean="0"/>
              <a:t>Darba Balss (Rīgas rajons) 1949.03.15</a:t>
            </a:r>
            <a:endParaRPr lang="lv-LV" sz="1400" dirty="0"/>
          </a:p>
        </p:txBody>
      </p:sp>
      <p:sp>
        <p:nvSpPr>
          <p:cNvPr id="4" name="TextBox 3"/>
          <p:cNvSpPr txBox="1"/>
          <p:nvPr/>
        </p:nvSpPr>
        <p:spPr>
          <a:xfrm>
            <a:off x="642910" y="6143644"/>
            <a:ext cx="7358114" cy="738664"/>
          </a:xfrm>
          <a:prstGeom prst="rect">
            <a:avLst/>
          </a:prstGeom>
          <a:noFill/>
        </p:spPr>
        <p:txBody>
          <a:bodyPr wrap="square" rtlCol="0">
            <a:spAutoFit/>
          </a:bodyPr>
          <a:lstStyle/>
          <a:p>
            <a:r>
              <a:rPr lang="lv-LV" sz="1400" dirty="0" smtClean="0">
                <a:hlinkClick r:id="rId3"/>
              </a:rPr>
              <a:t>http://periodika.lv/periodika2-viewer/view/index-dev.html?lang=fr#panel:pa|issue:/</a:t>
            </a:r>
            <a:r>
              <a:rPr lang="lv-LV" sz="1400" dirty="0" smtClean="0">
                <a:hlinkClick r:id="rId3"/>
              </a:rPr>
              <a:t>dabr1949n032|article:DIVL95|issueType:P</a:t>
            </a:r>
            <a:endParaRPr lang="lv-LV" sz="1400" dirty="0" smtClean="0"/>
          </a:p>
          <a:p>
            <a:endParaRPr lang="lv-LV" sz="14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B_1951_Nr77.PNG"/>
          <p:cNvPicPr>
            <a:picLocks noChangeAspect="1"/>
          </p:cNvPicPr>
          <p:nvPr/>
        </p:nvPicPr>
        <p:blipFill>
          <a:blip r:embed="rId2"/>
          <a:stretch>
            <a:fillRect/>
          </a:stretch>
        </p:blipFill>
        <p:spPr>
          <a:xfrm>
            <a:off x="142843" y="1571612"/>
            <a:ext cx="8807171" cy="3627050"/>
          </a:xfrm>
          <a:prstGeom prst="rect">
            <a:avLst/>
          </a:prstGeom>
        </p:spPr>
      </p:pic>
      <p:sp>
        <p:nvSpPr>
          <p:cNvPr id="3" name="TextBox 2"/>
          <p:cNvSpPr txBox="1"/>
          <p:nvPr/>
        </p:nvSpPr>
        <p:spPr>
          <a:xfrm>
            <a:off x="285720" y="5500702"/>
            <a:ext cx="8358246" cy="738664"/>
          </a:xfrm>
          <a:prstGeom prst="rect">
            <a:avLst/>
          </a:prstGeom>
          <a:noFill/>
        </p:spPr>
        <p:txBody>
          <a:bodyPr wrap="square" rtlCol="0">
            <a:spAutoFit/>
          </a:bodyPr>
          <a:lstStyle/>
          <a:p>
            <a:r>
              <a:rPr lang="lv-LV" sz="1400" dirty="0" smtClean="0">
                <a:hlinkClick r:id="rId3"/>
              </a:rPr>
              <a:t>http://periodika.lv/periodika2-viewer/view/index-dev.html?lang=fr#panel:pa|issue:/</a:t>
            </a:r>
            <a:r>
              <a:rPr lang="lv-LV" sz="1400" dirty="0" smtClean="0">
                <a:hlinkClick r:id="rId3"/>
              </a:rPr>
              <a:t>dabr1951n077|article:DIVL26|query:DRAMATISKIE%20PULCI%C5%85I%20GATAVOJAS%20NOSLEGUMA%20SKATEI%20skates%20dramatiskais|issueType:P</a:t>
            </a:r>
            <a:endParaRPr lang="lv-LV" sz="1400" dirty="0"/>
          </a:p>
        </p:txBody>
      </p:sp>
      <p:sp>
        <p:nvSpPr>
          <p:cNvPr id="4" name="TextBox 3"/>
          <p:cNvSpPr txBox="1"/>
          <p:nvPr/>
        </p:nvSpPr>
        <p:spPr>
          <a:xfrm>
            <a:off x="285720" y="5214950"/>
            <a:ext cx="3286148" cy="307777"/>
          </a:xfrm>
          <a:prstGeom prst="rect">
            <a:avLst/>
          </a:prstGeom>
          <a:noFill/>
        </p:spPr>
        <p:txBody>
          <a:bodyPr wrap="square" rtlCol="0">
            <a:spAutoFit/>
          </a:bodyPr>
          <a:lstStyle/>
          <a:p>
            <a:r>
              <a:rPr lang="lv-LV" sz="1400" dirty="0" smtClean="0"/>
              <a:t>Darba Balss (Rīgas rajons) 1951.06.29</a:t>
            </a:r>
            <a:endParaRPr lang="lv-LV"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B_1951_Nr.81.PNG"/>
          <p:cNvPicPr>
            <a:picLocks noChangeAspect="1"/>
          </p:cNvPicPr>
          <p:nvPr/>
        </p:nvPicPr>
        <p:blipFill>
          <a:blip r:embed="rId2"/>
          <a:stretch>
            <a:fillRect/>
          </a:stretch>
        </p:blipFill>
        <p:spPr>
          <a:xfrm>
            <a:off x="3071802" y="0"/>
            <a:ext cx="2330648" cy="6858000"/>
          </a:xfrm>
          <a:prstGeom prst="rect">
            <a:avLst/>
          </a:prstGeom>
        </p:spPr>
      </p:pic>
      <p:sp>
        <p:nvSpPr>
          <p:cNvPr id="3" name="TextBox 2"/>
          <p:cNvSpPr txBox="1"/>
          <p:nvPr/>
        </p:nvSpPr>
        <p:spPr>
          <a:xfrm>
            <a:off x="5429256" y="3429000"/>
            <a:ext cx="400110" cy="3277395"/>
          </a:xfrm>
          <a:prstGeom prst="rect">
            <a:avLst/>
          </a:prstGeom>
          <a:noFill/>
        </p:spPr>
        <p:txBody>
          <a:bodyPr vert="vert270" wrap="square" rtlCol="0">
            <a:spAutoFit/>
          </a:bodyPr>
          <a:lstStyle/>
          <a:p>
            <a:r>
              <a:rPr lang="nn-NO" sz="1400" dirty="0" smtClean="0"/>
              <a:t>Darba Balss. - Nr.81 (1951, 8.jūl.), 2.lpp.</a:t>
            </a:r>
            <a:endParaRPr lang="lv-LV" sz="1400" dirty="0"/>
          </a:p>
        </p:txBody>
      </p:sp>
      <p:sp>
        <p:nvSpPr>
          <p:cNvPr id="4" name="TextBox 3"/>
          <p:cNvSpPr txBox="1"/>
          <p:nvPr/>
        </p:nvSpPr>
        <p:spPr>
          <a:xfrm>
            <a:off x="5857884" y="428604"/>
            <a:ext cx="615553" cy="6429396"/>
          </a:xfrm>
          <a:prstGeom prst="rect">
            <a:avLst/>
          </a:prstGeom>
          <a:noFill/>
        </p:spPr>
        <p:txBody>
          <a:bodyPr vert="vert270" wrap="square" rtlCol="0">
            <a:spAutoFit/>
          </a:bodyPr>
          <a:lstStyle/>
          <a:p>
            <a:r>
              <a:rPr lang="lv-LV" sz="1400" dirty="0" smtClean="0">
                <a:hlinkClick r:id="rId3"/>
              </a:rPr>
              <a:t>http://periodika.lv/periodika2-viewer/view/index-dev.html?lang=fr#panel:pa|issue:/dabr1951n081|article:DIVL111|issueType:P</a:t>
            </a:r>
            <a:endParaRPr lang="lv-LV" sz="14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1894</TotalTime>
  <Words>625</Words>
  <Application>Microsoft Office PowerPoint</Application>
  <PresentationFormat>On-screen Show (4:3)</PresentationFormat>
  <Paragraphs>89</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Flow</vt:lpstr>
      <vt:lpstr>Teātra spēlēšanas  tradīcija Salaspilī</vt:lpstr>
      <vt:lpstr>Slide 2</vt:lpstr>
      <vt:lpstr> „…amatierkolektīvi ir ļoti interesanti. Viņiem ir savs spēles laukums un savi skatītāji. Viņi turpina arī valodas tālāko saglabāšanu. Tam ir ļoti liela kultūras vērtība. …amatiermāksla ir savdabīga un neatkārtojama” – tā kādā intervijā pauž režisore un pedagoģe Edīte Neimane, kuras pieredzē ir darbs ar teātra studentiem un aktieriem uz skatuves vairāku desmitu gadu garumā.  Atjaunotais Salaspils amatierteātris var lepoties ar teju 20 gadu pastāvēšanas vēsturi.  Pārlūkojot uzkrāto informāciju Salaspils novada bibliotēkas veidotajā Novada datubāzē un pārlapojot vietējās avīzes „Salaspils vēstis” un reģiona laikraksta „Rīgas Apriņķa avīze” lappuses, rodas pārliecība, ka trupas mākslinieciskās gaitas ir aktīvas un radošu gandarījumu pilnas kopš tā dibināšanas pirmssākumiem 2002.gadā, kad grupiņa iniciatīvas bagātu jauniešu nodibināja teātri. Skatītājiem aktieru sniegums izrādēs patīk un dalība dažādos konkursos tiek atzinīgi novērtēta.   Savu 10. pastāvēšanas gadadienu Salaspils teātra ļaudis atzīmēja ar izrādi „Krāsainās satikšanās” LAIKĀ un TELPĀ, kuras režijas un scenārija autore bija teātra vadītāja Edīte Neimane. Ko teātris rādīs saviem skatītājiem, kad uz skatuves būs nospēlēti otrie desmit?   Virtuālā izstāde atspoguļo Salaspils pašdarbības teātra spēlēšanas kustības attīstības notikumus, par kuriem publikācijās stāsta aktieri paši un raksta novada hronikas dokumentālisti.  Izstādes veidošanā informācijas meklēšanai un atlasei tika izmantoti sekojoši elektroniskie resursi:  Pierīgas novadu bibliotēku kopkatalogs  https://salaspils.biblioteka.lv/Alise/lv/home.aspx Valsts nozīmes bibliotēku elektroniskais kopkatalogs  Latvijas Nacionālā digitālā bibliotēka http://periodika.lv Lursoft laikrakstu bibliotēka http://news.lv  Materiāli kārtoti pēc notikumu hronoloģiskā principa – no senatnes līdz mūsdienām.</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Uzvedumā “Sauksim to par mīlestību”</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     </vt:lpstr>
      <vt:lpstr>Slide 38</vt:lpstr>
      <vt:lpstr>Slide 39</vt:lpstr>
      <vt:lpstr>Slide 40</vt:lpstr>
      <vt:lpstr>Slide 41</vt:lpstr>
      <vt:lpstr>Epizode no izrādes “Domājot par Frīdu…”</vt:lpstr>
      <vt:lpstr>Epizode no izrādes “Domājot par Frīdu…”</vt:lpstr>
      <vt:lpstr>Slide 44</vt:lpstr>
      <vt:lpstr>Slide 45</vt:lpstr>
      <vt:lpstr>Slide 46</vt:lpstr>
      <vt:lpstr>Slide 47</vt:lpstr>
      <vt:lpstr>Slide 48</vt:lpstr>
      <vt:lpstr>Dalība festivālos</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Janic</dc:creator>
  <cp:lastModifiedBy>Janic</cp:lastModifiedBy>
  <cp:revision>176</cp:revision>
  <dcterms:created xsi:type="dcterms:W3CDTF">2020-03-30T12:46:10Z</dcterms:created>
  <dcterms:modified xsi:type="dcterms:W3CDTF">2021-01-06T11:51:59Z</dcterms:modified>
</cp:coreProperties>
</file>